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4" r:id="rId11"/>
    <p:sldId id="257" r:id="rId12"/>
    <p:sldId id="267" r:id="rId13"/>
    <p:sldId id="270" r:id="rId14"/>
    <p:sldId id="268" r:id="rId15"/>
    <p:sldId id="269" r:id="rId16"/>
    <p:sldId id="274" r:id="rId17"/>
    <p:sldId id="271" r:id="rId18"/>
    <p:sldId id="273" r:id="rId19"/>
    <p:sldId id="275" r:id="rId20"/>
    <p:sldId id="278" r:id="rId21"/>
    <p:sldId id="272" r:id="rId22"/>
    <p:sldId id="276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2F9"/>
    <a:srgbClr val="01557A"/>
    <a:srgbClr val="DAE3F3"/>
    <a:srgbClr val="B4C7E7"/>
    <a:srgbClr val="FFC000"/>
    <a:srgbClr val="F5B43F"/>
    <a:srgbClr val="8FAADC"/>
    <a:srgbClr val="F2F2F2"/>
    <a:srgbClr val="D9D9D9"/>
    <a:srgbClr val="1133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6" autoAdjust="0"/>
    <p:restoredTop sz="94660"/>
  </p:normalViewPr>
  <p:slideViewPr>
    <p:cSldViewPr snapToGrid="0">
      <p:cViewPr varScale="1">
        <p:scale>
          <a:sx n="98" d="100"/>
          <a:sy n="98" d="100"/>
        </p:scale>
        <p:origin x="102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6F850-796B-4C89-AD42-93D31F27F89A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82043-790A-43BF-B61F-7030A71E8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40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82043-790A-43BF-B61F-7030A71E88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0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F7212B-5BC2-4EC2-94FE-EDBFFCE5C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F1B4C2-41E4-458D-A36F-6E0BC0D6F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5DB5CE-A93E-425A-BEEA-EA5F6AA1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052302-B100-4378-A83F-C7FEC8615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7E9D74-2AAD-4BDF-9B1E-8850953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1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83147-50C9-4027-BC09-EE21A8FF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54F8B7-21B4-4D34-A5D4-861BB344F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26B1ED-0027-4644-947E-4EC7D40A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6BE3DC-ADF8-4ACE-8863-3286DBD3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04EDAF-5890-4717-BB3F-602682A0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2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A173114-2898-44E3-B3D8-619B4C477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A025A74-3180-46F1-ACA7-8E1DD319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8AD2D9-CBFB-4C73-911C-BE266FB7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2C921-8858-45C9-B5A6-8411F9B7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68EF65-187F-4F62-B418-8BA0E80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ADEC2-AD89-453C-85E6-0AFFFFB1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0500E-6DDC-403F-AA0E-1C86D138E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FF51A2-F98D-4DBC-BEDD-29D51828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F21FC5-CE8B-4444-9C97-59CA53AA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29FFC6-BE8C-40B7-B30C-F4A063B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2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7506D-B41C-43A3-B093-98EC2E3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002AAD-2230-41DF-B53B-5F3DEEC8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75FEED-4BEC-4D66-ACC0-260EE6CA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EA156C-A0D1-4297-A925-9547E6EA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F8971E-DD77-4C4F-8EC2-EFEC5AFC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0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AB01EB-BFB9-45A2-A9B5-517D0109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BB1A33-F125-4C65-BA07-86DD9FC72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4975E5-07DA-4F40-BBF8-C66CD3B07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2C390A-3B90-4A9D-B7D6-793B8D1B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BC6C47-E7B5-4D63-BB37-EE84F2A5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DD2640-9BF0-4B27-8909-0EBEABD9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0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1F57FA-C12C-4E19-9DD7-68E8B575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A074BB-1E09-4BF3-B627-BB8836AE4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750CE9-0AFD-4272-AC3B-E8A875C6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8EFCC45-38D0-4A0E-A88C-CAF74879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541F23-3554-4A64-BFFC-A8F74CD00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22E6A2-C184-48C4-B1B8-739A7512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7D51D52-A28E-4D1D-A9DC-915F5A43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C2E42B-C8B0-41C3-8E03-B56646D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5DC6B-4367-4091-A839-FBE40C2F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A90697-9CA4-4E19-AEAE-6BD7150D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3E8D00-1AC8-453A-A93F-08766D83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197C571-472E-42FF-A5EC-0761017A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5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4C92DF0-0A9F-4975-85BD-077E25A2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703FC7-4DDF-4825-A366-9D57EF17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E25542-CDB0-49F6-B417-A06B0EE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17D4E-5ABB-4D5F-81A8-2B5487E2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1FA4DA-2E57-4785-92E2-A96F50B3C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C5F57D-C033-4F17-BD54-6E088C7A8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F121EF-9D3C-4A6D-A8C8-426811AF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E72EDD-DF0F-4DB4-8724-06B8B6BA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D1EC73-C1A6-4F36-BC6D-36E89287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390F06-1DE8-4F39-B97C-2F942AB2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D47E16F-AAEC-4AF5-8E53-F18063452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E1FC83C-7430-47E1-8BAE-1D5B32939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C835A2-5E13-40E1-A627-E2F4EEC8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94F539-26FA-4CE7-B2C9-36C6115F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611A7F-5CC0-43A4-970B-8BE00EDF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7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A6036A7-330E-4AA1-A4CA-45087609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70966F-C101-4F5E-BD02-90400DA4A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7D2764-2F89-4053-B41B-91E768767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9FC5A2-6F6C-4D2C-8E7D-344F3D7B6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36BDF6-EFFB-47B2-9000-3C807A582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1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svg"/><Relationship Id="rId3" Type="http://schemas.openxmlformats.org/officeDocument/2006/relationships/image" Target="../media/image30.png"/><Relationship Id="rId7" Type="http://schemas.openxmlformats.org/officeDocument/2006/relationships/image" Target="../media/image72.sv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svg"/><Relationship Id="rId5" Type="http://schemas.openxmlformats.org/officeDocument/2006/relationships/image" Target="../media/image70.sv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svg"/><Relationship Id="rId14" Type="http://schemas.openxmlformats.org/officeDocument/2006/relationships/image" Target="../media/image7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69.png"/><Relationship Id="rId7" Type="http://schemas.openxmlformats.org/officeDocument/2006/relationships/image" Target="../media/image7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82.png"/><Relationship Id="rId5" Type="http://schemas.openxmlformats.org/officeDocument/2006/relationships/image" Target="../media/image73.png"/><Relationship Id="rId10" Type="http://schemas.openxmlformats.org/officeDocument/2006/relationships/image" Target="../media/image81.png"/><Relationship Id="rId4" Type="http://schemas.openxmlformats.org/officeDocument/2006/relationships/image" Target="../media/image70.svg"/><Relationship Id="rId9" Type="http://schemas.openxmlformats.org/officeDocument/2006/relationships/image" Target="../media/image7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69.png"/><Relationship Id="rId7" Type="http://schemas.openxmlformats.org/officeDocument/2006/relationships/image" Target="../media/image75.png"/><Relationship Id="rId12" Type="http://schemas.openxmlformats.org/officeDocument/2006/relationships/image" Target="../media/image8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82.png"/><Relationship Id="rId5" Type="http://schemas.openxmlformats.org/officeDocument/2006/relationships/image" Target="../media/image73.png"/><Relationship Id="rId10" Type="http://schemas.openxmlformats.org/officeDocument/2006/relationships/image" Target="../media/image83.png"/><Relationship Id="rId4" Type="http://schemas.openxmlformats.org/officeDocument/2006/relationships/image" Target="../media/image70.svg"/><Relationship Id="rId9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svg"/><Relationship Id="rId21" Type="http://schemas.openxmlformats.org/officeDocument/2006/relationships/image" Target="../media/image30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community.powerbi.com/t5/Data-Stories-Gallery/PowerBI-Visual-Library/td-p/99839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12.svg"/><Relationship Id="rId18" Type="http://schemas.openxmlformats.org/officeDocument/2006/relationships/image" Target="../media/image55.png"/><Relationship Id="rId3" Type="http://schemas.openxmlformats.org/officeDocument/2006/relationships/image" Target="../media/image46.png"/><Relationship Id="rId21" Type="http://schemas.openxmlformats.org/officeDocument/2006/relationships/image" Target="../media/image58.png"/><Relationship Id="rId7" Type="http://schemas.openxmlformats.org/officeDocument/2006/relationships/image" Target="../media/image50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45.png"/><Relationship Id="rId16" Type="http://schemas.openxmlformats.org/officeDocument/2006/relationships/image" Target="../media/image15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14.svg"/><Relationship Id="rId10" Type="http://schemas.openxmlformats.org/officeDocument/2006/relationships/image" Target="../media/image53.png"/><Relationship Id="rId19" Type="http://schemas.openxmlformats.org/officeDocument/2006/relationships/image" Target="../media/image56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78">
            <a:extLst>
              <a:ext uri="{FF2B5EF4-FFF2-40B4-BE49-F238E27FC236}">
                <a16:creationId xmlns:a16="http://schemas.microsoft.com/office/drawing/2014/main" id="{C04510BF-5579-48F6-8961-F2FB3C80D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20507"/>
              </p:ext>
            </p:extLst>
          </p:nvPr>
        </p:nvGraphicFramePr>
        <p:xfrm>
          <a:off x="1503310" y="-655109"/>
          <a:ext cx="6054128" cy="7467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9282">
                  <a:extLst>
                    <a:ext uri="{9D8B030D-6E8A-4147-A177-3AD203B41FA5}">
                      <a16:colId xmlns:a16="http://schemas.microsoft.com/office/drawing/2014/main" val="1233481184"/>
                    </a:ext>
                  </a:extLst>
                </a:gridCol>
                <a:gridCol w="1378835">
                  <a:extLst>
                    <a:ext uri="{9D8B030D-6E8A-4147-A177-3AD203B41FA5}">
                      <a16:colId xmlns:a16="http://schemas.microsoft.com/office/drawing/2014/main" val="4194853655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1291443419"/>
                    </a:ext>
                  </a:extLst>
                </a:gridCol>
                <a:gridCol w="764274">
                  <a:extLst>
                    <a:ext uri="{9D8B030D-6E8A-4147-A177-3AD203B41FA5}">
                      <a16:colId xmlns:a16="http://schemas.microsoft.com/office/drawing/2014/main" val="35141055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0840608"/>
                    </a:ext>
                  </a:extLst>
                </a:gridCol>
                <a:gridCol w="990358">
                  <a:extLst>
                    <a:ext uri="{9D8B030D-6E8A-4147-A177-3AD203B41FA5}">
                      <a16:colId xmlns:a16="http://schemas.microsoft.com/office/drawing/2014/main" val="3848389343"/>
                    </a:ext>
                  </a:extLst>
                </a:gridCol>
              </a:tblGrid>
              <a:tr h="302821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b="0" dirty="0">
                          <a:solidFill>
                            <a:schemeClr val="bg1"/>
                          </a:solidFill>
                        </a:rPr>
                        <a:t>Result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Output Level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Instant Detect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All Areas Output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Models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5684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VGG</a:t>
                      </a:r>
                    </a:p>
                    <a:p>
                      <a:pPr algn="ctr"/>
                      <a:r>
                        <a:rPr lang="en-US" sz="1400" dirty="0" err="1"/>
                        <a:t>ResNet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Inception</a:t>
                      </a:r>
                    </a:p>
                    <a:p>
                      <a:pPr algn="ctr"/>
                      <a:r>
                        <a:rPr lang="en-US" sz="1400" dirty="0" err="1"/>
                        <a:t>MobileNet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 err="1"/>
                        <a:t>DenseNet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28345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  <a:p>
                      <a:r>
                        <a:rPr lang="en-US" sz="1400" dirty="0"/>
                        <a:t>Localization</a:t>
                      </a:r>
                      <a:endParaRPr lang="ja-JP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HOG</a:t>
                      </a:r>
                    </a:p>
                    <a:p>
                      <a:pPr algn="ctr"/>
                      <a:r>
                        <a:rPr lang="en-US" sz="1400" dirty="0"/>
                        <a:t>BOF</a:t>
                      </a:r>
                    </a:p>
                    <a:p>
                      <a:pPr algn="ctr"/>
                      <a:r>
                        <a:rPr lang="en-US" sz="1400" dirty="0"/>
                        <a:t>PASCAL VOC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398175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Object Detection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R-CNN</a:t>
                      </a:r>
                    </a:p>
                    <a:p>
                      <a:pPr algn="ctr"/>
                      <a:r>
                        <a:rPr lang="en-US" sz="1400" dirty="0"/>
                        <a:t>Fast R-CNN</a:t>
                      </a:r>
                    </a:p>
                    <a:p>
                      <a:pPr algn="ctr"/>
                      <a:r>
                        <a:rPr lang="en-US" sz="1400" dirty="0"/>
                        <a:t>SDD</a:t>
                      </a:r>
                    </a:p>
                    <a:p>
                      <a:pPr algn="ctr"/>
                      <a:r>
                        <a:rPr lang="en-US" sz="1400" dirty="0"/>
                        <a:t>YOLO</a:t>
                      </a:r>
                    </a:p>
                    <a:p>
                      <a:pPr algn="ctr"/>
                      <a:r>
                        <a:rPr lang="en-US" sz="1400" dirty="0" err="1"/>
                        <a:t>RetinaNet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35739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Semantic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U-NET</a:t>
                      </a:r>
                    </a:p>
                    <a:p>
                      <a:pPr algn="ctr"/>
                      <a:r>
                        <a:rPr lang="it-IT" sz="1400" dirty="0"/>
                        <a:t>MULTISCALE</a:t>
                      </a:r>
                    </a:p>
                    <a:p>
                      <a:pPr algn="ctr"/>
                      <a:r>
                        <a:rPr lang="it-IT" sz="1400" dirty="0"/>
                        <a:t>HYBRID CNN-CRF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23650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Instant Segmentation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Mask R-CNN</a:t>
                      </a:r>
                    </a:p>
                    <a:p>
                      <a:pPr algn="ctr"/>
                      <a:r>
                        <a:rPr lang="en-US" sz="1400" dirty="0" err="1"/>
                        <a:t>DeepMask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FCIS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53893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Panoptic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Panoptic Feature Pyramid Network</a:t>
                      </a:r>
                    </a:p>
                    <a:p>
                      <a:pPr algn="ctr"/>
                      <a:r>
                        <a:rPr lang="en-US" sz="1400" dirty="0" err="1"/>
                        <a:t>UPSNet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63020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C7EC8FDD-389F-4FA5-A3C4-E15D2EBD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780" y="484"/>
            <a:ext cx="1286367" cy="91447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0D0E2D-F1CF-450C-ADDE-4D5DED3FD160}"/>
              </a:ext>
            </a:extLst>
          </p:cNvPr>
          <p:cNvSpPr txBox="1"/>
          <p:nvPr/>
        </p:nvSpPr>
        <p:spPr>
          <a:xfrm>
            <a:off x="2809545" y="-54843"/>
            <a:ext cx="1283987" cy="129043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</a:rPr>
              <a:t>Dog 98%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EB88842-242B-4ACB-86AF-3F8DD4C2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62" y="2347272"/>
            <a:ext cx="1286367" cy="91447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DD7B13-A66A-40E2-A855-DF69B81055DE}"/>
              </a:ext>
            </a:extLst>
          </p:cNvPr>
          <p:cNvSpPr/>
          <p:nvPr/>
        </p:nvSpPr>
        <p:spPr>
          <a:xfrm>
            <a:off x="3036832" y="2378125"/>
            <a:ext cx="396391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726B89-22D2-436E-884D-27FF10B44D82}"/>
              </a:ext>
            </a:extLst>
          </p:cNvPr>
          <p:cNvSpPr/>
          <p:nvPr/>
        </p:nvSpPr>
        <p:spPr>
          <a:xfrm>
            <a:off x="3350473" y="2462214"/>
            <a:ext cx="458984" cy="684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F3563-BBE8-4343-AFC5-29B195C52EC2}"/>
              </a:ext>
            </a:extLst>
          </p:cNvPr>
          <p:cNvSpPr txBox="1"/>
          <p:nvPr/>
        </p:nvSpPr>
        <p:spPr>
          <a:xfrm>
            <a:off x="3019130" y="2296374"/>
            <a:ext cx="434416" cy="139640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B8FA9E2-75E2-4BC7-9F5A-6A347C795B3A}"/>
              </a:ext>
            </a:extLst>
          </p:cNvPr>
          <p:cNvSpPr txBox="1"/>
          <p:nvPr/>
        </p:nvSpPr>
        <p:spPr>
          <a:xfrm>
            <a:off x="3338827" y="3091204"/>
            <a:ext cx="477454" cy="11930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97%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E280C29-3FB2-49FE-BF71-C6BAA6A2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91" y="3491018"/>
            <a:ext cx="1286367" cy="91447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C622A7E-6A0C-4605-BAFE-2E533C8EB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97" y="5166128"/>
            <a:ext cx="1287680" cy="3544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B6F9641-9532-4241-8159-BC69B7596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622"/>
          <a:stretch/>
        </p:blipFill>
        <p:spPr>
          <a:xfrm>
            <a:off x="2828596" y="4608071"/>
            <a:ext cx="1287680" cy="57185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A20FB66-B920-49F4-A036-432C28854F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5903" y="4706678"/>
            <a:ext cx="463584" cy="75936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7FFFC80-4D59-4F72-B009-C2CC45F4693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9476" y="4756623"/>
            <a:ext cx="392483" cy="67689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647C322-EC66-4003-B24F-7AC9080D202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8214" y="6318816"/>
            <a:ext cx="1287680" cy="35445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94AB98F-CA57-4EC8-9D4A-F22E4C6E2F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t="53622"/>
          <a:stretch/>
        </p:blipFill>
        <p:spPr>
          <a:xfrm>
            <a:off x="2808213" y="5760759"/>
            <a:ext cx="1287680" cy="5718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91C9A3-7E35-4418-9E1B-69AE134DDBB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5520" y="5859366"/>
            <a:ext cx="463584" cy="7593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E8B7185-FB32-4F02-8516-76596698912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9093" y="5909311"/>
            <a:ext cx="392483" cy="67689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A600423-43F7-4FBF-81A8-46BD3C648381}"/>
              </a:ext>
            </a:extLst>
          </p:cNvPr>
          <p:cNvSpPr txBox="1"/>
          <p:nvPr/>
        </p:nvSpPr>
        <p:spPr>
          <a:xfrm>
            <a:off x="1489662" y="-1023267"/>
            <a:ext cx="6081424" cy="369332"/>
          </a:xfrm>
          <a:prstGeom prst="rect">
            <a:avLst/>
          </a:prstGeom>
          <a:solidFill>
            <a:srgbClr val="333F5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2EA635E4-0D2D-4129-A0AA-79A5803D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39" y="1177411"/>
            <a:ext cx="1286367" cy="914479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8B6E032-6B5F-473D-A4FE-AF0201E59B8B}"/>
              </a:ext>
            </a:extLst>
          </p:cNvPr>
          <p:cNvSpPr/>
          <p:nvPr/>
        </p:nvSpPr>
        <p:spPr>
          <a:xfrm>
            <a:off x="3016509" y="1208264"/>
            <a:ext cx="705067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F913899-5ABB-4EF9-A991-6FD1613E964C}"/>
              </a:ext>
            </a:extLst>
          </p:cNvPr>
          <p:cNvSpPr txBox="1"/>
          <p:nvPr/>
        </p:nvSpPr>
        <p:spPr>
          <a:xfrm>
            <a:off x="2998807" y="1106952"/>
            <a:ext cx="743152" cy="159201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93E8DE8-4788-46D2-906A-BE3D1B9E70C9}"/>
              </a:ext>
            </a:extLst>
          </p:cNvPr>
          <p:cNvSpPr/>
          <p:nvPr/>
        </p:nvSpPr>
        <p:spPr>
          <a:xfrm>
            <a:off x="1489662" y="6812491"/>
            <a:ext cx="6095072" cy="2021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https://jingwora.github.io/</a:t>
            </a:r>
          </a:p>
        </p:txBody>
      </p:sp>
    </p:spTree>
    <p:extLst>
      <p:ext uri="{BB962C8B-B14F-4D97-AF65-F5344CB8AC3E}">
        <p14:creationId xmlns:p14="http://schemas.microsoft.com/office/powerpoint/2010/main" val="137190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C241130-4E83-4476-A9B3-8BD43583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2" y="277535"/>
            <a:ext cx="3164098" cy="1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9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3FFA3F9-3AAE-40DF-9E5B-274A9870498D}"/>
              </a:ext>
            </a:extLst>
          </p:cNvPr>
          <p:cNvSpPr/>
          <p:nvPr/>
        </p:nvSpPr>
        <p:spPr>
          <a:xfrm>
            <a:off x="736493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285F44-649E-478D-A9BD-7A56844E0464}"/>
              </a:ext>
            </a:extLst>
          </p:cNvPr>
          <p:cNvSpPr/>
          <p:nvPr/>
        </p:nvSpPr>
        <p:spPr>
          <a:xfrm>
            <a:off x="2322245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A66290-3BFB-4893-BFE6-83266D3FAF1C}"/>
              </a:ext>
            </a:extLst>
          </p:cNvPr>
          <p:cNvSpPr/>
          <p:nvPr/>
        </p:nvSpPr>
        <p:spPr>
          <a:xfrm>
            <a:off x="3907997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871502-36D9-4AEE-AE95-19A7664721E3}"/>
              </a:ext>
            </a:extLst>
          </p:cNvPr>
          <p:cNvSpPr/>
          <p:nvPr/>
        </p:nvSpPr>
        <p:spPr>
          <a:xfrm>
            <a:off x="5493750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B47A9B-8354-4312-A33D-878CCFA08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10" y="1105546"/>
            <a:ext cx="1094910" cy="94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D9E573-0417-4FD0-B1E6-C92F935AB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346" y="1076127"/>
            <a:ext cx="1166473" cy="93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67FBAB9-FC42-42FA-96D6-14B9D165D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763" y="1073343"/>
            <a:ext cx="1159316" cy="10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659CDC5-0A49-413D-ACC7-247E4F21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811" y="1106197"/>
            <a:ext cx="1353186" cy="9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E47852B-2526-4079-B774-860DCF7F1E73}"/>
              </a:ext>
            </a:extLst>
          </p:cNvPr>
          <p:cNvSpPr txBox="1"/>
          <p:nvPr/>
        </p:nvSpPr>
        <p:spPr>
          <a:xfrm>
            <a:off x="824612" y="2153387"/>
            <a:ext cx="1241687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12943A-0F53-49CD-9011-AAC6A2D43D7E}"/>
              </a:ext>
            </a:extLst>
          </p:cNvPr>
          <p:cNvSpPr txBox="1"/>
          <p:nvPr/>
        </p:nvSpPr>
        <p:spPr>
          <a:xfrm>
            <a:off x="2462275" y="2149708"/>
            <a:ext cx="1195712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Science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F54EA9-679D-469D-B46C-3E2BB3046C69}"/>
              </a:ext>
            </a:extLst>
          </p:cNvPr>
          <p:cNvSpPr txBox="1"/>
          <p:nvPr/>
        </p:nvSpPr>
        <p:spPr>
          <a:xfrm>
            <a:off x="4009994" y="2153387"/>
            <a:ext cx="1317540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Engineer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FF1645-61A3-4191-8B9F-14500D63EB4D}"/>
              </a:ext>
            </a:extLst>
          </p:cNvPr>
          <p:cNvSpPr txBox="1"/>
          <p:nvPr/>
        </p:nvSpPr>
        <p:spPr>
          <a:xfrm>
            <a:off x="5531917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Developer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13BA7D-1989-469E-8EA0-59F6A31535FC}"/>
              </a:ext>
            </a:extLst>
          </p:cNvPr>
          <p:cNvSpPr/>
          <p:nvPr/>
        </p:nvSpPr>
        <p:spPr>
          <a:xfrm>
            <a:off x="7079503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DA068-FBB3-4F2A-AF15-28BBB9260D84}"/>
              </a:ext>
            </a:extLst>
          </p:cNvPr>
          <p:cNvSpPr txBox="1"/>
          <p:nvPr/>
        </p:nvSpPr>
        <p:spPr>
          <a:xfrm>
            <a:off x="7117670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Cloud Engineer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22F7683-AC8D-41C2-AA3F-980D8F580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045" y="995924"/>
            <a:ext cx="1223072" cy="108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106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263471" y="77492"/>
            <a:ext cx="10755824" cy="6447296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3984DA-7FA7-432B-B780-F3DF72F61DA5}"/>
              </a:ext>
            </a:extLst>
          </p:cNvPr>
          <p:cNvSpPr/>
          <p:nvPr/>
        </p:nvSpPr>
        <p:spPr>
          <a:xfrm>
            <a:off x="564221" y="791587"/>
            <a:ext cx="5204289" cy="452717"/>
          </a:xfrm>
          <a:prstGeom prst="rect">
            <a:avLst/>
          </a:prstGeom>
          <a:solidFill>
            <a:srgbClr val="113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6CAD0AA-706E-463A-9F6C-897C115A2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294256"/>
              </p:ext>
            </p:extLst>
          </p:nvPr>
        </p:nvGraphicFramePr>
        <p:xfrm>
          <a:off x="564220" y="1208870"/>
          <a:ext cx="5189070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20847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Machine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Material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Plan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F3BD74-CF2E-410E-B65E-78A16EF1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977935"/>
              </p:ext>
            </p:extLst>
          </p:nvPr>
        </p:nvGraphicFramePr>
        <p:xfrm>
          <a:off x="579718" y="2793898"/>
          <a:ext cx="518907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8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1930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654993" y="839538"/>
            <a:ext cx="103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64BFC-E91E-4562-86F6-89B51E4DA5F9}"/>
              </a:ext>
            </a:extLst>
          </p:cNvPr>
          <p:cNvSpPr txBox="1"/>
          <p:nvPr/>
        </p:nvSpPr>
        <p:spPr>
          <a:xfrm>
            <a:off x="579718" y="2424566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QA Status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452378F7-7C78-40CA-8A43-E609ADA5E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082649"/>
              </p:ext>
            </p:extLst>
          </p:nvPr>
        </p:nvGraphicFramePr>
        <p:xfrm>
          <a:off x="579717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8848182-1563-4AAE-912C-B6C21D226904}"/>
              </a:ext>
            </a:extLst>
          </p:cNvPr>
          <p:cNvSpPr txBox="1"/>
          <p:nvPr/>
        </p:nvSpPr>
        <p:spPr>
          <a:xfrm>
            <a:off x="579718" y="4944643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PPM</a:t>
            </a:r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BAA97EC2-3263-4D3C-A93D-9AF6DF676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540348"/>
              </p:ext>
            </p:extLst>
          </p:nvPr>
        </p:nvGraphicFramePr>
        <p:xfrm>
          <a:off x="2430448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Claim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FECA490C-D8F1-46D4-8A04-679F0D179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475251"/>
              </p:ext>
            </p:extLst>
          </p:nvPr>
        </p:nvGraphicFramePr>
        <p:xfrm>
          <a:off x="4335271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512EF0E-6127-4F95-B7B8-04DF03FEC620}"/>
              </a:ext>
            </a:extLst>
          </p:cNvPr>
          <p:cNvSpPr txBox="1"/>
          <p:nvPr/>
        </p:nvSpPr>
        <p:spPr>
          <a:xfrm>
            <a:off x="4879040" y="390321"/>
            <a:ext cx="2433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 Analysis Process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EF2715-8CB7-4916-A98E-74F95876D4B7}"/>
              </a:ext>
            </a:extLst>
          </p:cNvPr>
          <p:cNvSpPr txBox="1"/>
          <p:nvPr/>
        </p:nvSpPr>
        <p:spPr>
          <a:xfrm>
            <a:off x="4192121" y="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Total quality management (TQM) 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34" name="Picture 10" descr="Stock the Bar Invitation - Wedding/Bridal Colorblock Invitation | Engagement/Housewarming Printable">
            <a:extLst>
              <a:ext uri="{FF2B5EF4-FFF2-40B4-BE49-F238E27FC236}">
                <a16:creationId xmlns:a16="http://schemas.microsoft.com/office/drawing/2014/main" id="{E677108D-3CB3-4C3D-A8BF-712475041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0"/>
            <a:ext cx="381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825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3253212" y="584103"/>
            <a:ext cx="6992742" cy="299064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   PRODUCTION LINE STATUS  </a:t>
            </a:r>
            <a:r>
              <a:rPr lang="ja-JP" altLang="en-US" sz="1400" dirty="0">
                <a:solidFill>
                  <a:schemeClr val="bg1"/>
                </a:solidFill>
              </a:rPr>
              <a:t>製造ライン状況</a:t>
            </a:r>
            <a:endParaRPr 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787847BA-FA2B-40CC-B60E-E17BFD5BE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166684"/>
              </p:ext>
            </p:extLst>
          </p:nvPr>
        </p:nvGraphicFramePr>
        <p:xfrm>
          <a:off x="601579" y="2981819"/>
          <a:ext cx="9644375" cy="32491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27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6486887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8231134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13990290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9615660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63175673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29693480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4699046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88923912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57515226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250759979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42700705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2365765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0447621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13964737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67526202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36505204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76783345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61608335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869070942"/>
                    </a:ext>
                  </a:extLst>
                </a:gridCol>
                <a:gridCol w="951831">
                  <a:extLst>
                    <a:ext uri="{9D8B030D-6E8A-4147-A177-3AD203B41FA5}">
                      <a16:colId xmlns:a16="http://schemas.microsoft.com/office/drawing/2014/main" val="849084983"/>
                    </a:ext>
                  </a:extLst>
                </a:gridCol>
                <a:gridCol w="939469">
                  <a:extLst>
                    <a:ext uri="{9D8B030D-6E8A-4147-A177-3AD203B41FA5}">
                      <a16:colId xmlns:a16="http://schemas.microsoft.com/office/drawing/2014/main" val="2980787341"/>
                    </a:ext>
                  </a:extLst>
                </a:gridCol>
                <a:gridCol w="457374">
                  <a:extLst>
                    <a:ext uri="{9D8B030D-6E8A-4147-A177-3AD203B41FA5}">
                      <a16:colId xmlns:a16="http://schemas.microsoft.com/office/drawing/2014/main" val="946915873"/>
                    </a:ext>
                  </a:extLst>
                </a:gridCol>
                <a:gridCol w="243404">
                  <a:extLst>
                    <a:ext uri="{9D8B030D-6E8A-4147-A177-3AD203B41FA5}">
                      <a16:colId xmlns:a16="http://schemas.microsoft.com/office/drawing/2014/main" val="2861196155"/>
                    </a:ext>
                  </a:extLst>
                </a:gridCol>
              </a:tblGrid>
              <a:tr h="49847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Line No.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Operation Timeline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タイムライン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Current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Stop Time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(minute)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05013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LD220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E7E055"/>
                          </a:solidFill>
                        </a:rPr>
                        <a:t>BK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LL201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5D40"/>
                          </a:solidFill>
                        </a:rPr>
                        <a:t>ST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LB301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849576"/>
                  </a:ext>
                </a:extLst>
              </a:tr>
              <a:tr h="382144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EF358EE-E1A1-4E72-B9D7-C899EE1D0D1C}"/>
              </a:ext>
            </a:extLst>
          </p:cNvPr>
          <p:cNvSpPr txBox="1"/>
          <p:nvPr/>
        </p:nvSpPr>
        <p:spPr>
          <a:xfrm>
            <a:off x="444034" y="6369777"/>
            <a:ext cx="9996778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Operation Status:   </a:t>
            </a:r>
            <a:r>
              <a:rPr lang="ja-JP" altLang="en-US" sz="1200" dirty="0">
                <a:solidFill>
                  <a:srgbClr val="F55D40"/>
                </a:solidFill>
              </a:rPr>
              <a:t>● </a:t>
            </a:r>
            <a:r>
              <a:rPr lang="en-US" altLang="ja-JP" sz="1200" dirty="0"/>
              <a:t>Stop(ST)      </a:t>
            </a:r>
            <a:r>
              <a:rPr lang="ja-JP" altLang="en-US" sz="1200" dirty="0">
                <a:solidFill>
                  <a:srgbClr val="E7E055"/>
                </a:solidFill>
              </a:rPr>
              <a:t>● </a:t>
            </a:r>
            <a:r>
              <a:rPr lang="en-US" altLang="ja-JP" sz="1200" dirty="0"/>
              <a:t>Break(BK)     </a:t>
            </a:r>
            <a:r>
              <a:rPr lang="ja-JP" altLang="en-US" sz="1200" dirty="0">
                <a:solidFill>
                  <a:srgbClr val="F5B43F"/>
                </a:solidFill>
              </a:rPr>
              <a:t>● </a:t>
            </a:r>
            <a:r>
              <a:rPr lang="en-US" altLang="ja-JP" sz="1200" dirty="0"/>
              <a:t>Operate(OP)     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● </a:t>
            </a:r>
            <a:r>
              <a:rPr lang="en-US" altLang="ja-JP" sz="1200" dirty="0"/>
              <a:t>Inactive(IA)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6A32272-A8F3-4DC8-8F20-DB77AAC00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17136"/>
              </p:ext>
            </p:extLst>
          </p:nvPr>
        </p:nvGraphicFramePr>
        <p:xfrm>
          <a:off x="601579" y="978737"/>
          <a:ext cx="961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115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23765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  <a:gridCol w="209802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306891">
                  <a:extLst>
                    <a:ext uri="{9D8B030D-6E8A-4147-A177-3AD203B41FA5}">
                      <a16:colId xmlns:a16="http://schemas.microsoft.com/office/drawing/2014/main" val="437262137"/>
                    </a:ext>
                  </a:extLst>
                </a:gridCol>
                <a:gridCol w="207625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328662">
                  <a:extLst>
                    <a:ext uri="{9D8B030D-6E8A-4147-A177-3AD203B41FA5}">
                      <a16:colId xmlns:a16="http://schemas.microsoft.com/office/drawing/2014/main" val="1736653422"/>
                    </a:ext>
                  </a:extLst>
                </a:gridCol>
                <a:gridCol w="204160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363316">
                  <a:extLst>
                    <a:ext uri="{9D8B030D-6E8A-4147-A177-3AD203B41FA5}">
                      <a16:colId xmlns:a16="http://schemas.microsoft.com/office/drawing/2014/main" val="2460509135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 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工場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BUILDING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ビル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Japan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JF001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92AD0D9-BDF0-4D64-8B96-C351A5BE2D8A}"/>
              </a:ext>
            </a:extLst>
          </p:cNvPr>
          <p:cNvSpPr txBox="1"/>
          <p:nvPr/>
        </p:nvSpPr>
        <p:spPr>
          <a:xfrm>
            <a:off x="1286015" y="584103"/>
            <a:ext cx="1967197" cy="299064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PRODUCTION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6ABEE-F70D-4189-B7D6-777007F7B401}"/>
              </a:ext>
            </a:extLst>
          </p:cNvPr>
          <p:cNvSpPr txBox="1"/>
          <p:nvPr/>
        </p:nvSpPr>
        <p:spPr>
          <a:xfrm>
            <a:off x="9149118" y="627057"/>
            <a:ext cx="937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dirty="0">
                <a:solidFill>
                  <a:srgbClr val="FF0000"/>
                </a:solidFill>
              </a:rPr>
              <a:t>● </a:t>
            </a:r>
            <a:r>
              <a:rPr lang="en-US" altLang="ja-JP" sz="1100" dirty="0">
                <a:solidFill>
                  <a:schemeClr val="bg1"/>
                </a:solidFill>
              </a:rPr>
              <a:t>LIVE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4CCC3334-7980-4F47-8EA9-5B57F29775A1}"/>
              </a:ext>
            </a:extLst>
          </p:cNvPr>
          <p:cNvSpPr/>
          <p:nvPr/>
        </p:nvSpPr>
        <p:spPr>
          <a:xfrm>
            <a:off x="60870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OPRATION TIME </a:t>
            </a:r>
            <a:r>
              <a:rPr lang="ja-JP" altLang="en-US" sz="1100" b="1" dirty="0">
                <a:solidFill>
                  <a:srgbClr val="00356B"/>
                </a:solidFill>
              </a:rPr>
              <a:t>活動時間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566ED76C-6D7D-41FE-B510-43C11CE57B08}"/>
              </a:ext>
            </a:extLst>
          </p:cNvPr>
          <p:cNvSpPr/>
          <p:nvPr/>
        </p:nvSpPr>
        <p:spPr>
          <a:xfrm>
            <a:off x="304324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STOP TIME </a:t>
            </a:r>
            <a:r>
              <a:rPr lang="ja-JP" altLang="en-US" sz="1100" b="1" dirty="0">
                <a:solidFill>
                  <a:srgbClr val="00356B"/>
                </a:solidFill>
              </a:rPr>
              <a:t>停止期間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E0C42FCA-52C0-42BE-ABC7-D406FD1E17DA}"/>
              </a:ext>
            </a:extLst>
          </p:cNvPr>
          <p:cNvSpPr/>
          <p:nvPr/>
        </p:nvSpPr>
        <p:spPr>
          <a:xfrm>
            <a:off x="5477781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BREAK TIME</a:t>
            </a:r>
            <a:r>
              <a:rPr lang="ja-JP" altLang="en-US" sz="1100" b="1" dirty="0">
                <a:solidFill>
                  <a:srgbClr val="00356B"/>
                </a:solidFill>
              </a:rPr>
              <a:t> 休憩時間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4" name="Rectangle 2053">
            <a:extLst>
              <a:ext uri="{FF2B5EF4-FFF2-40B4-BE49-F238E27FC236}">
                <a16:creationId xmlns:a16="http://schemas.microsoft.com/office/drawing/2014/main" id="{3F006B96-BDA2-435B-91E2-AE7A677DAF07}"/>
              </a:ext>
            </a:extLst>
          </p:cNvPr>
          <p:cNvSpPr/>
          <p:nvPr/>
        </p:nvSpPr>
        <p:spPr>
          <a:xfrm>
            <a:off x="7912320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8869AB28-79BE-4A1A-BA01-71A6660A8ECD}"/>
              </a:ext>
            </a:extLst>
          </p:cNvPr>
          <p:cNvSpPr/>
          <p:nvPr/>
        </p:nvSpPr>
        <p:spPr>
          <a:xfrm>
            <a:off x="444034" y="6603760"/>
            <a:ext cx="5012071" cy="254240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60FEBBDC-238D-45B1-AAB0-6F7620167887}"/>
              </a:ext>
            </a:extLst>
          </p:cNvPr>
          <p:cNvSpPr/>
          <p:nvPr/>
        </p:nvSpPr>
        <p:spPr>
          <a:xfrm>
            <a:off x="5456105" y="6620869"/>
            <a:ext cx="4984708" cy="237132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C302BAD-9E1C-421F-AF45-419DC6DDAB38}"/>
              </a:ext>
            </a:extLst>
          </p:cNvPr>
          <p:cNvSpPr/>
          <p:nvPr/>
        </p:nvSpPr>
        <p:spPr>
          <a:xfrm>
            <a:off x="3799165" y="6612898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2060" name="Block Arc 2059">
            <a:extLst>
              <a:ext uri="{FF2B5EF4-FFF2-40B4-BE49-F238E27FC236}">
                <a16:creationId xmlns:a16="http://schemas.microsoft.com/office/drawing/2014/main" id="{62C59597-A8F8-44D6-8CA9-F9D11E287443}"/>
              </a:ext>
            </a:extLst>
          </p:cNvPr>
          <p:cNvSpPr/>
          <p:nvPr/>
        </p:nvSpPr>
        <p:spPr>
          <a:xfrm>
            <a:off x="1006638" y="2286402"/>
            <a:ext cx="1250943" cy="1165408"/>
          </a:xfrm>
          <a:prstGeom prst="blockArc">
            <a:avLst>
              <a:gd name="adj1" fmla="val 10799998"/>
              <a:gd name="adj2" fmla="val 21458162"/>
              <a:gd name="adj3" fmla="val 10482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1" name="Block Arc 2060">
            <a:extLst>
              <a:ext uri="{FF2B5EF4-FFF2-40B4-BE49-F238E27FC236}">
                <a16:creationId xmlns:a16="http://schemas.microsoft.com/office/drawing/2014/main" id="{D775E92E-0C20-451C-B662-9BCE350113D4}"/>
              </a:ext>
            </a:extLst>
          </p:cNvPr>
          <p:cNvSpPr/>
          <p:nvPr/>
        </p:nvSpPr>
        <p:spPr>
          <a:xfrm>
            <a:off x="948260" y="2212116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41AAA4-D15A-4190-964A-8CACEABA4FF3}"/>
              </a:ext>
            </a:extLst>
          </p:cNvPr>
          <p:cNvSpPr txBox="1"/>
          <p:nvPr/>
        </p:nvSpPr>
        <p:spPr>
          <a:xfrm>
            <a:off x="1070183" y="2361045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8</a:t>
            </a:r>
            <a:r>
              <a:rPr lang="en-US" sz="1600" dirty="0">
                <a:solidFill>
                  <a:schemeClr val="tx1"/>
                </a:solidFill>
              </a:rPr>
              <a:t>,250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(85%)</a:t>
            </a:r>
            <a:endParaRPr lang="en-US" sz="1200" dirty="0"/>
          </a:p>
        </p:txBody>
      </p:sp>
      <p:sp>
        <p:nvSpPr>
          <p:cNvPr id="2064" name="Block Arc 2063">
            <a:extLst>
              <a:ext uri="{FF2B5EF4-FFF2-40B4-BE49-F238E27FC236}">
                <a16:creationId xmlns:a16="http://schemas.microsoft.com/office/drawing/2014/main" id="{B9480778-8507-43AD-96A0-E5049866EC91}"/>
              </a:ext>
            </a:extLst>
          </p:cNvPr>
          <p:cNvSpPr/>
          <p:nvPr/>
        </p:nvSpPr>
        <p:spPr>
          <a:xfrm>
            <a:off x="3559379" y="2230981"/>
            <a:ext cx="1321354" cy="1331579"/>
          </a:xfrm>
          <a:prstGeom prst="blockArc">
            <a:avLst>
              <a:gd name="adj1" fmla="val 10799998"/>
              <a:gd name="adj2" fmla="val 21511890"/>
              <a:gd name="adj3" fmla="val 13825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2B4DE633-5B3D-42B3-A640-3D68E9D83141}"/>
              </a:ext>
            </a:extLst>
          </p:cNvPr>
          <p:cNvSpPr txBox="1"/>
          <p:nvPr/>
        </p:nvSpPr>
        <p:spPr>
          <a:xfrm>
            <a:off x="3584135" y="2391943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35</a:t>
            </a:r>
            <a:r>
              <a:rPr lang="en-US" sz="1600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(120%)</a:t>
            </a:r>
            <a:endParaRPr lang="en-US" sz="1200" dirty="0"/>
          </a:p>
        </p:txBody>
      </p:sp>
      <p:sp>
        <p:nvSpPr>
          <p:cNvPr id="2073" name="TextBox 2072">
            <a:extLst>
              <a:ext uri="{FF2B5EF4-FFF2-40B4-BE49-F238E27FC236}">
                <a16:creationId xmlns:a16="http://schemas.microsoft.com/office/drawing/2014/main" id="{1D1A1435-4B57-46E5-8F36-789F588FF531}"/>
              </a:ext>
            </a:extLst>
          </p:cNvPr>
          <p:cNvSpPr txBox="1"/>
          <p:nvPr/>
        </p:nvSpPr>
        <p:spPr>
          <a:xfrm>
            <a:off x="5457503" y="4894748"/>
            <a:ext cx="1893517" cy="114284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200" dirty="0"/>
              <a:t>Line: LL201</a:t>
            </a:r>
          </a:p>
          <a:p>
            <a:r>
              <a:rPr lang="en-US" sz="1200" dirty="0"/>
              <a:t>Period: 14:00 – 17:00</a:t>
            </a:r>
          </a:p>
          <a:p>
            <a:r>
              <a:rPr lang="en-US" sz="1200" dirty="0"/>
              <a:t>Controller: John Walker</a:t>
            </a:r>
          </a:p>
          <a:p>
            <a:r>
              <a:rPr lang="en-US" sz="1200" dirty="0"/>
              <a:t>Memo: </a:t>
            </a:r>
            <a:r>
              <a:rPr lang="ja-JP" altLang="en-US" sz="1200" dirty="0"/>
              <a:t> </a:t>
            </a:r>
            <a:r>
              <a:rPr lang="en-US" altLang="ja-JP" sz="1200" dirty="0"/>
              <a:t>Machine</a:t>
            </a:r>
            <a:r>
              <a:rPr lang="ja-JP" altLang="en-US" sz="1200" dirty="0"/>
              <a:t> </a:t>
            </a:r>
            <a:r>
              <a:rPr lang="en-US" altLang="ja-JP" sz="1200" dirty="0"/>
              <a:t>Repair</a:t>
            </a:r>
          </a:p>
          <a:p>
            <a:endParaRPr lang="en-US" sz="200" dirty="0"/>
          </a:p>
          <a:p>
            <a:r>
              <a:rPr lang="en-US" sz="12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200" dirty="0">
              <a:solidFill>
                <a:srgbClr val="01557A"/>
              </a:solidFill>
            </a:endParaRPr>
          </a:p>
        </p:txBody>
      </p:sp>
      <p:pic>
        <p:nvPicPr>
          <p:cNvPr id="2072" name="Picture 6">
            <a:extLst>
              <a:ext uri="{FF2B5EF4-FFF2-40B4-BE49-F238E27FC236}">
                <a16:creationId xmlns:a16="http://schemas.microsoft.com/office/drawing/2014/main" id="{8AC1EC8C-F4F5-40F6-849F-7C175AB85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111" y="4613465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Block Arc 32">
            <a:extLst>
              <a:ext uri="{FF2B5EF4-FFF2-40B4-BE49-F238E27FC236}">
                <a16:creationId xmlns:a16="http://schemas.microsoft.com/office/drawing/2014/main" id="{92EE526E-A7F5-4D25-9257-27BE8931A1D2}"/>
              </a:ext>
            </a:extLst>
          </p:cNvPr>
          <p:cNvSpPr/>
          <p:nvPr/>
        </p:nvSpPr>
        <p:spPr>
          <a:xfrm>
            <a:off x="5975668" y="2269933"/>
            <a:ext cx="1259949" cy="1178534"/>
          </a:xfrm>
          <a:prstGeom prst="blockArc">
            <a:avLst>
              <a:gd name="adj1" fmla="val 10799998"/>
              <a:gd name="adj2" fmla="val 21530936"/>
              <a:gd name="adj3" fmla="val 9648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ACF54F94-5792-4EF8-B055-0C8C17F8AF0F}"/>
              </a:ext>
            </a:extLst>
          </p:cNvPr>
          <p:cNvSpPr/>
          <p:nvPr/>
        </p:nvSpPr>
        <p:spPr>
          <a:xfrm>
            <a:off x="5956348" y="2209429"/>
            <a:ext cx="1321354" cy="1331579"/>
          </a:xfrm>
          <a:prstGeom prst="blockArc">
            <a:avLst>
              <a:gd name="adj1" fmla="val 10799998"/>
              <a:gd name="adj2" fmla="val 20694132"/>
              <a:gd name="adj3" fmla="val 14498"/>
            </a:avLst>
          </a:prstGeom>
          <a:solidFill>
            <a:srgbClr val="E7E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F35CE7-C06B-4F16-8B27-C057D085DB61}"/>
              </a:ext>
            </a:extLst>
          </p:cNvPr>
          <p:cNvSpPr txBox="1"/>
          <p:nvPr/>
        </p:nvSpPr>
        <p:spPr>
          <a:xfrm>
            <a:off x="6160580" y="2346889"/>
            <a:ext cx="899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92</a:t>
            </a:r>
            <a:r>
              <a:rPr lang="en-US" sz="1600" dirty="0">
                <a:solidFill>
                  <a:schemeClr val="tx1"/>
                </a:solidFill>
              </a:rPr>
              <a:t>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(95%)</a:t>
            </a:r>
            <a:endParaRPr lang="en-US" sz="1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5AA03F-EA8A-4394-BF50-6425D5C0F37E}"/>
              </a:ext>
            </a:extLst>
          </p:cNvPr>
          <p:cNvGrpSpPr/>
          <p:nvPr/>
        </p:nvGrpSpPr>
        <p:grpSpPr>
          <a:xfrm>
            <a:off x="8117517" y="2467375"/>
            <a:ext cx="1907502" cy="283146"/>
            <a:chOff x="8243071" y="2181497"/>
            <a:chExt cx="2098252" cy="31146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9FAB94-2495-403E-8032-6A11564AB399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D79D22-AB93-4018-A283-61BCCCF5D46A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78%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188D1A6-C7A2-4E1A-8A26-9B8A5260B95C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82A3D178-0398-4525-A723-AE6FE3875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01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3B4538-74EA-4007-847A-24B0485DA8CD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2E4EAB-48BA-42A3-B8D7-7BAE70D7820F}"/>
              </a:ext>
            </a:extLst>
          </p:cNvPr>
          <p:cNvSpPr/>
          <p:nvPr/>
        </p:nvSpPr>
        <p:spPr>
          <a:xfrm>
            <a:off x="221346" y="4342727"/>
            <a:ext cx="1811691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A7F6A4-60AB-4055-8106-7D49AACD4DF2}"/>
              </a:ext>
            </a:extLst>
          </p:cNvPr>
          <p:cNvSpPr/>
          <p:nvPr/>
        </p:nvSpPr>
        <p:spPr>
          <a:xfrm>
            <a:off x="2114896" y="4343640"/>
            <a:ext cx="215558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1E5234-8BB6-40F6-9F76-2D8853A44746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Live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88288C-1C37-42A9-BACD-256D6915DEF5}"/>
              </a:ext>
            </a:extLst>
          </p:cNvPr>
          <p:cNvSpPr txBox="1"/>
          <p:nvPr/>
        </p:nvSpPr>
        <p:spPr>
          <a:xfrm>
            <a:off x="2175213" y="5563402"/>
            <a:ext cx="204668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C1EA4B-5DA2-4AE2-BF60-D8C147E033D5}"/>
              </a:ext>
            </a:extLst>
          </p:cNvPr>
          <p:cNvSpPr txBox="1"/>
          <p:nvPr/>
        </p:nvSpPr>
        <p:spPr>
          <a:xfrm>
            <a:off x="272566" y="5563401"/>
            <a:ext cx="169260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55C811-0024-4EF7-9826-D207E36D9C07}"/>
              </a:ext>
            </a:extLst>
          </p:cNvPr>
          <p:cNvSpPr txBox="1"/>
          <p:nvPr/>
        </p:nvSpPr>
        <p:spPr>
          <a:xfrm>
            <a:off x="262016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2062" name="TextBox 2061">
            <a:extLst>
              <a:ext uri="{FF2B5EF4-FFF2-40B4-BE49-F238E27FC236}">
                <a16:creationId xmlns:a16="http://schemas.microsoft.com/office/drawing/2014/main" id="{4537060C-B398-4400-A294-733090710A7A}"/>
              </a:ext>
            </a:extLst>
          </p:cNvPr>
          <p:cNvSpPr txBox="1"/>
          <p:nvPr/>
        </p:nvSpPr>
        <p:spPr>
          <a:xfrm>
            <a:off x="217856" y="4336866"/>
            <a:ext cx="1811691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063" name="TextBox 2062">
            <a:extLst>
              <a:ext uri="{FF2B5EF4-FFF2-40B4-BE49-F238E27FC236}">
                <a16:creationId xmlns:a16="http://schemas.microsoft.com/office/drawing/2014/main" id="{57D27551-A74C-4E9C-B6C1-13D73668FC34}"/>
              </a:ext>
            </a:extLst>
          </p:cNvPr>
          <p:cNvSpPr txBox="1"/>
          <p:nvPr/>
        </p:nvSpPr>
        <p:spPr>
          <a:xfrm>
            <a:off x="2122058" y="4336866"/>
            <a:ext cx="214860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66" name="TextBox 2065">
            <a:extLst>
              <a:ext uri="{FF2B5EF4-FFF2-40B4-BE49-F238E27FC236}">
                <a16:creationId xmlns:a16="http://schemas.microsoft.com/office/drawing/2014/main" id="{597A1DDD-2FC4-4844-BEB5-C203BFA6DC01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067" name="TextBox 2066">
            <a:extLst>
              <a:ext uri="{FF2B5EF4-FFF2-40B4-BE49-F238E27FC236}">
                <a16:creationId xmlns:a16="http://schemas.microsoft.com/office/drawing/2014/main" id="{451B0F1F-CC69-45FD-9F7C-26D6613BD2AD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2068" name="Picture 2067">
            <a:extLst>
              <a:ext uri="{FF2B5EF4-FFF2-40B4-BE49-F238E27FC236}">
                <a16:creationId xmlns:a16="http://schemas.microsoft.com/office/drawing/2014/main" id="{87CBAC6E-EAAE-477D-8C0B-C9AD21129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407" y="4733016"/>
            <a:ext cx="350434" cy="333340"/>
          </a:xfrm>
          <a:prstGeom prst="rect">
            <a:avLst/>
          </a:prstGeom>
        </p:spPr>
      </p:pic>
      <p:pic>
        <p:nvPicPr>
          <p:cNvPr id="2070" name="Graphic 2069">
            <a:extLst>
              <a:ext uri="{FF2B5EF4-FFF2-40B4-BE49-F238E27FC236}">
                <a16:creationId xmlns:a16="http://schemas.microsoft.com/office/drawing/2014/main" id="{7F27BAFB-0FC4-4D5D-9DEF-C9A98D7E5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41200" y="4708542"/>
            <a:ext cx="357814" cy="357814"/>
          </a:xfrm>
          <a:prstGeom prst="rect">
            <a:avLst/>
          </a:prstGeom>
        </p:spPr>
      </p:pic>
      <p:pic>
        <p:nvPicPr>
          <p:cNvPr id="2078" name="Graphic 2077">
            <a:extLst>
              <a:ext uri="{FF2B5EF4-FFF2-40B4-BE49-F238E27FC236}">
                <a16:creationId xmlns:a16="http://schemas.microsoft.com/office/drawing/2014/main" id="{429E2AF2-B534-46D9-B95A-C51B881AB3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8725" y="3513578"/>
            <a:ext cx="476251" cy="47625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E627093B-5F4F-4FE1-B441-B27CFC662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52" y="4733016"/>
            <a:ext cx="350434" cy="33334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0BD16A59-4007-490F-9A96-50420F5A27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19847" y="4708542"/>
            <a:ext cx="357814" cy="357814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CE4496F8-F366-47E0-8BB2-93A7426819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98203" y="4708542"/>
            <a:ext cx="357814" cy="357814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B9B296BB-B9C1-4ED8-AA66-640D684959FE}"/>
              </a:ext>
            </a:extLst>
          </p:cNvPr>
          <p:cNvSpPr txBox="1"/>
          <p:nvPr/>
        </p:nvSpPr>
        <p:spPr>
          <a:xfrm>
            <a:off x="4816469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CA857E-2685-4E8B-9604-32FC93D367D2}"/>
              </a:ext>
            </a:extLst>
          </p:cNvPr>
          <p:cNvSpPr txBox="1"/>
          <p:nvPr/>
        </p:nvSpPr>
        <p:spPr>
          <a:xfrm>
            <a:off x="224623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897926E-FBD3-4F65-8C9E-7FBF536108EC}"/>
              </a:ext>
            </a:extLst>
          </p:cNvPr>
          <p:cNvSpPr txBox="1"/>
          <p:nvPr/>
        </p:nvSpPr>
        <p:spPr>
          <a:xfrm>
            <a:off x="2947001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DECCA5A-1990-4C88-B2D0-ED0076B1CE17}"/>
              </a:ext>
            </a:extLst>
          </p:cNvPr>
          <p:cNvSpPr txBox="1"/>
          <p:nvPr/>
        </p:nvSpPr>
        <p:spPr>
          <a:xfrm>
            <a:off x="3633450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91" name="Graphic 90">
            <a:extLst>
              <a:ext uri="{FF2B5EF4-FFF2-40B4-BE49-F238E27FC236}">
                <a16:creationId xmlns:a16="http://schemas.microsoft.com/office/drawing/2014/main" id="{F65F8826-C4C0-4802-8731-62A098E25A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06149" y="4741071"/>
            <a:ext cx="325285" cy="325285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4510C4FE-94F5-40ED-B166-BAB06DB213A8}"/>
              </a:ext>
            </a:extLst>
          </p:cNvPr>
          <p:cNvSpPr txBox="1"/>
          <p:nvPr/>
        </p:nvSpPr>
        <p:spPr>
          <a:xfrm>
            <a:off x="1372491" y="5126916"/>
            <a:ext cx="592678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ARM </a:t>
            </a:r>
          </a:p>
          <a:p>
            <a:pPr algn="ctr"/>
            <a:r>
              <a:rPr lang="en-US" sz="900" dirty="0"/>
              <a:t>Template</a:t>
            </a:r>
          </a:p>
        </p:txBody>
      </p:sp>
      <p:pic>
        <p:nvPicPr>
          <p:cNvPr id="93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5B5DAF3C-5982-48C9-8F3B-C3396EDD2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10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46DB408-12CC-456A-9E12-61B1FA056325}"/>
              </a:ext>
            </a:extLst>
          </p:cNvPr>
          <p:cNvSpPr txBox="1"/>
          <p:nvPr/>
        </p:nvSpPr>
        <p:spPr>
          <a:xfrm>
            <a:off x="824697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DAF2D6-A8F9-43D2-A8E1-2D4043F730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640" y="199091"/>
            <a:ext cx="5758448" cy="384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28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1A1BCC3B-8EF9-40BE-9463-CB0E7593B6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556125"/>
              </p:ext>
            </p:extLst>
          </p:nvPr>
        </p:nvGraphicFramePr>
        <p:xfrm>
          <a:off x="2084799" y="1467135"/>
          <a:ext cx="8161161" cy="4777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166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3331082260"/>
                    </a:ext>
                  </a:extLst>
                </a:gridCol>
              </a:tblGrid>
              <a:tr h="281033">
                <a:tc rowSpan="2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2020 YTD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81033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product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service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Total net sales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96,000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Operating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   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Cost of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Fulfillment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</a:t>
                      </a:r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  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Marketing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Other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     Total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94,500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Operating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Interest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(200)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21898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Other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98320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Income before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3,650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9576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Provision for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(450)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Net income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2,800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015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FINANCIAL ANALYSIS REPORT </a:t>
            </a:r>
            <a:r>
              <a:rPr lang="ja-JP" altLang="en-US" sz="1600" dirty="0">
                <a:solidFill>
                  <a:schemeClr val="bg1"/>
                </a:solidFill>
              </a:rPr>
              <a:t>財務分析レポート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69914"/>
            <a:ext cx="5016457" cy="240114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C8EB5F-5785-462A-94E7-850EE1FBA2B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EB4EB40C-4189-4208-8D2D-4EF41C642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238453"/>
              </p:ext>
            </p:extLst>
          </p:nvPr>
        </p:nvGraphicFramePr>
        <p:xfrm>
          <a:off x="628077" y="56673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Currency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通貨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Yen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8" name="Table 4">
            <a:extLst>
              <a:ext uri="{FF2B5EF4-FFF2-40B4-BE49-F238E27FC236}">
                <a16:creationId xmlns:a16="http://schemas.microsoft.com/office/drawing/2014/main" id="{9B30BA7F-B46F-4965-97A8-01C8C4DFC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077537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9" name="Table 4">
            <a:extLst>
              <a:ext uri="{FF2B5EF4-FFF2-40B4-BE49-F238E27FC236}">
                <a16:creationId xmlns:a16="http://schemas.microsoft.com/office/drawing/2014/main" id="{664AAC1D-B9A0-4A59-B6E7-4E49F59675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99289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2" name="Table 4">
            <a:extLst>
              <a:ext uri="{FF2B5EF4-FFF2-40B4-BE49-F238E27FC236}">
                <a16:creationId xmlns:a16="http://schemas.microsoft.com/office/drawing/2014/main" id="{98BD615D-F389-4E5F-8A01-CA6B129A9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087175"/>
              </p:ext>
            </p:extLst>
          </p:nvPr>
        </p:nvGraphicFramePr>
        <p:xfrm>
          <a:off x="628077" y="5086058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Unit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通貨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Million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3" name="Table 4">
            <a:extLst>
              <a:ext uri="{FF2B5EF4-FFF2-40B4-BE49-F238E27FC236}">
                <a16:creationId xmlns:a16="http://schemas.microsoft.com/office/drawing/2014/main" id="{89D2966C-6432-4C32-AA5B-E748C40B7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393239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4" name="Table 4">
            <a:extLst>
              <a:ext uri="{FF2B5EF4-FFF2-40B4-BE49-F238E27FC236}">
                <a16:creationId xmlns:a16="http://schemas.microsoft.com/office/drawing/2014/main" id="{BAA4A892-728B-4C59-BB83-5B7AF4B2D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20124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Fiscal Year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年度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FY2020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2060" name="Straight Connector 2059">
            <a:extLst>
              <a:ext uri="{FF2B5EF4-FFF2-40B4-BE49-F238E27FC236}">
                <a16:creationId xmlns:a16="http://schemas.microsoft.com/office/drawing/2014/main" id="{1C94DF24-2A5D-45A5-8F61-6D33E4AEF302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61" name="Table 4">
            <a:extLst>
              <a:ext uri="{FF2B5EF4-FFF2-40B4-BE49-F238E27FC236}">
                <a16:creationId xmlns:a16="http://schemas.microsoft.com/office/drawing/2014/main" id="{0692A6BA-EB6F-472E-9311-D9F9D3958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881299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356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Income Statement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Balance Sheet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Cash Flow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Financial Ratio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062" name="Table 4">
            <a:extLst>
              <a:ext uri="{FF2B5EF4-FFF2-40B4-BE49-F238E27FC236}">
                <a16:creationId xmlns:a16="http://schemas.microsoft.com/office/drawing/2014/main" id="{3D4AAA72-2544-43D1-A080-C4F69539B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04871"/>
              </p:ext>
            </p:extLst>
          </p:nvPr>
        </p:nvGraphicFramePr>
        <p:xfrm>
          <a:off x="617364" y="4731662"/>
          <a:ext cx="1248858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628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EN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日本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中国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2065" name="TextBox 2064">
            <a:extLst>
              <a:ext uri="{FF2B5EF4-FFF2-40B4-BE49-F238E27FC236}">
                <a16:creationId xmlns:a16="http://schemas.microsoft.com/office/drawing/2014/main" id="{AC0777D7-5822-4517-9986-F3D8705ACD13}"/>
              </a:ext>
            </a:extLst>
          </p:cNvPr>
          <p:cNvSpPr txBox="1"/>
          <p:nvPr/>
        </p:nvSpPr>
        <p:spPr>
          <a:xfrm>
            <a:off x="8168571" y="4791966"/>
            <a:ext cx="1604842" cy="12989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Drill-Through</a:t>
            </a:r>
          </a:p>
          <a:p>
            <a:r>
              <a:rPr lang="en-US" sz="1600" dirty="0"/>
              <a:t>to get </a:t>
            </a:r>
          </a:p>
          <a:p>
            <a:r>
              <a:rPr lang="en-US" sz="1600" dirty="0"/>
              <a:t>more insights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6" name="Picture 6">
            <a:extLst>
              <a:ext uri="{FF2B5EF4-FFF2-40B4-BE49-F238E27FC236}">
                <a16:creationId xmlns:a16="http://schemas.microsoft.com/office/drawing/2014/main" id="{A5D3134A-2D8F-4C76-BDBA-7F0E24D7D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680" y="4526182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TextBox 2066">
            <a:extLst>
              <a:ext uri="{FF2B5EF4-FFF2-40B4-BE49-F238E27FC236}">
                <a16:creationId xmlns:a16="http://schemas.microsoft.com/office/drawing/2014/main" id="{08385B23-1DF2-4C66-B0D0-4D53740BDF08}"/>
              </a:ext>
            </a:extLst>
          </p:cNvPr>
          <p:cNvSpPr txBox="1"/>
          <p:nvPr/>
        </p:nvSpPr>
        <p:spPr>
          <a:xfrm>
            <a:off x="2524225" y="5295473"/>
            <a:ext cx="1604842" cy="3385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 Down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8" name="Picture 6">
            <a:extLst>
              <a:ext uri="{FF2B5EF4-FFF2-40B4-BE49-F238E27FC236}">
                <a16:creationId xmlns:a16="http://schemas.microsoft.com/office/drawing/2014/main" id="{263C0282-1FCD-4265-989D-D4881C391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334" y="5029688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69" name="Table 4">
            <a:extLst>
              <a:ext uri="{FF2B5EF4-FFF2-40B4-BE49-F238E27FC236}">
                <a16:creationId xmlns:a16="http://schemas.microsoft.com/office/drawing/2014/main" id="{D13503AE-0C0B-41E5-8EE3-CB08F9966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117271"/>
              </p:ext>
            </p:extLst>
          </p:nvPr>
        </p:nvGraphicFramePr>
        <p:xfrm>
          <a:off x="629178" y="4375363"/>
          <a:ext cx="1247756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387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6238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Year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b="0" dirty="0">
                          <a:solidFill>
                            <a:schemeClr val="bg1"/>
                          </a:solidFill>
                        </a:rPr>
                        <a:t>Quarter</a:t>
                      </a:r>
                      <a:endParaRPr 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95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B8436CF-D921-4866-A5D6-9A688946FEC1}"/>
              </a:ext>
            </a:extLst>
          </p:cNvPr>
          <p:cNvSpPr/>
          <p:nvPr/>
        </p:nvSpPr>
        <p:spPr>
          <a:xfrm>
            <a:off x="4778829" y="4352473"/>
            <a:ext cx="1179980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DAC178-9855-4E22-87E1-7E41658F7E4A}"/>
              </a:ext>
            </a:extLst>
          </p:cNvPr>
          <p:cNvSpPr/>
          <p:nvPr/>
        </p:nvSpPr>
        <p:spPr>
          <a:xfrm>
            <a:off x="221346" y="4342727"/>
            <a:ext cx="1361935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F3AF41-4246-4D0B-B1C5-8405233DA997}"/>
              </a:ext>
            </a:extLst>
          </p:cNvPr>
          <p:cNvSpPr/>
          <p:nvPr/>
        </p:nvSpPr>
        <p:spPr>
          <a:xfrm>
            <a:off x="1664003" y="4343640"/>
            <a:ext cx="3009013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B38971-B5A4-4FA7-BBEA-7DC6A913C1D4}"/>
              </a:ext>
            </a:extLst>
          </p:cNvPr>
          <p:cNvSpPr txBox="1"/>
          <p:nvPr/>
        </p:nvSpPr>
        <p:spPr>
          <a:xfrm>
            <a:off x="4802578" y="5591645"/>
            <a:ext cx="1105010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RFM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95A8A-BCEC-43E7-B037-DE6FF4769CF8}"/>
              </a:ext>
            </a:extLst>
          </p:cNvPr>
          <p:cNvSpPr txBox="1"/>
          <p:nvPr/>
        </p:nvSpPr>
        <p:spPr>
          <a:xfrm>
            <a:off x="1747101" y="5563402"/>
            <a:ext cx="285699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870BD-F2AB-4CFF-9B8C-DC1773190D12}"/>
              </a:ext>
            </a:extLst>
          </p:cNvPr>
          <p:cNvSpPr txBox="1"/>
          <p:nvPr/>
        </p:nvSpPr>
        <p:spPr>
          <a:xfrm>
            <a:off x="272566" y="5563401"/>
            <a:ext cx="127241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6C9418-2D62-4AB0-877B-6F072B22482A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6D7B4F-BE3E-4EBE-9AB9-791C85AAAAF9}"/>
              </a:ext>
            </a:extLst>
          </p:cNvPr>
          <p:cNvSpPr txBox="1"/>
          <p:nvPr/>
        </p:nvSpPr>
        <p:spPr>
          <a:xfrm>
            <a:off x="217856" y="4336866"/>
            <a:ext cx="1361935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6C2550-D5AD-47A8-A16A-D86562675791}"/>
              </a:ext>
            </a:extLst>
          </p:cNvPr>
          <p:cNvSpPr txBox="1"/>
          <p:nvPr/>
        </p:nvSpPr>
        <p:spPr>
          <a:xfrm>
            <a:off x="1672625" y="4336866"/>
            <a:ext cx="2999272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E49150-AE67-4623-A7D5-DEB6FCCBA869}"/>
              </a:ext>
            </a:extLst>
          </p:cNvPr>
          <p:cNvSpPr txBox="1"/>
          <p:nvPr/>
        </p:nvSpPr>
        <p:spPr>
          <a:xfrm>
            <a:off x="4777211" y="4330781"/>
            <a:ext cx="1185088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67948E-898F-4EAE-8E69-B20BF254EA1C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99B3F8E-18B8-493A-8B8C-088DDC7DA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696" y="4733016"/>
            <a:ext cx="350434" cy="33334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7549D306-CE15-4006-9558-7FAD01EF0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5118" y="4708542"/>
            <a:ext cx="357814" cy="35781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356F7E3-D6F9-4874-ADD6-72FB6ECFD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5" y="4733016"/>
            <a:ext cx="350434" cy="33334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05B3794-2D55-4FF2-A499-1514B9B749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93279" y="4708542"/>
            <a:ext cx="357814" cy="35781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15A1B63B-D38D-448B-84C8-ECC7D916AA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71635" y="4708542"/>
            <a:ext cx="357814" cy="35781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07F2404-E6F1-4AEB-A5BB-2E9ED33D6339}"/>
              </a:ext>
            </a:extLst>
          </p:cNvPr>
          <p:cNvSpPr txBox="1"/>
          <p:nvPr/>
        </p:nvSpPr>
        <p:spPr>
          <a:xfrm>
            <a:off x="4979758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9BC99A-A1E1-4CA2-8533-3C1D05AEC1BE}"/>
              </a:ext>
            </a:extLst>
          </p:cNvPr>
          <p:cNvSpPr txBox="1"/>
          <p:nvPr/>
        </p:nvSpPr>
        <p:spPr>
          <a:xfrm>
            <a:off x="191967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F33845-30C2-48B2-AD2D-ACB12ED5DDB9}"/>
              </a:ext>
            </a:extLst>
          </p:cNvPr>
          <p:cNvSpPr txBox="1"/>
          <p:nvPr/>
        </p:nvSpPr>
        <p:spPr>
          <a:xfrm>
            <a:off x="2620433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C44A91-8247-450F-8742-3D1B1B2D1628}"/>
              </a:ext>
            </a:extLst>
          </p:cNvPr>
          <p:cNvSpPr txBox="1"/>
          <p:nvPr/>
        </p:nvSpPr>
        <p:spPr>
          <a:xfrm>
            <a:off x="3927368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45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E94415B5-D80B-40A2-A55D-676577D4E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C7F4F02-C276-4A65-A14C-2884A29CABB0}"/>
              </a:ext>
            </a:extLst>
          </p:cNvPr>
          <p:cNvSpPr txBox="1"/>
          <p:nvPr/>
        </p:nvSpPr>
        <p:spPr>
          <a:xfrm>
            <a:off x="868240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77061392-4ED3-436A-ABF3-0154B29A4C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4367" y="359231"/>
            <a:ext cx="5766664" cy="372847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E9FF2A2-4A36-4FAA-A91A-54030CAF2F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394" y="4745218"/>
            <a:ext cx="440454" cy="44045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F021C88-16C4-49CE-85E3-7B471B7C53B4}"/>
              </a:ext>
            </a:extLst>
          </p:cNvPr>
          <p:cNvSpPr txBox="1"/>
          <p:nvPr/>
        </p:nvSpPr>
        <p:spPr>
          <a:xfrm>
            <a:off x="3277760" y="5222003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</p:spTree>
    <p:extLst>
      <p:ext uri="{BB962C8B-B14F-4D97-AF65-F5344CB8AC3E}">
        <p14:creationId xmlns:p14="http://schemas.microsoft.com/office/powerpoint/2010/main" val="1234068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TRANSACTION ANALYSIS </a:t>
            </a:r>
            <a:r>
              <a:rPr lang="ja-JP" altLang="en-US" sz="1600" dirty="0">
                <a:solidFill>
                  <a:schemeClr val="bg1"/>
                </a:solidFill>
              </a:rPr>
              <a:t>顧客のトランザクション分析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id="{02C08FE6-4D36-44BE-884D-E9B4EAA06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80346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id="{3F1F8EEC-4B74-4528-A91F-D4EAA3DD0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737768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Area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アリア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id="{F6508DF0-8136-40CB-B810-18C8EF3E4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3204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D8F845B-6F3F-4281-A5E2-961295782FA2}"/>
              </a:ext>
            </a:extLst>
          </p:cNvPr>
          <p:cNvCxnSpPr/>
          <p:nvPr/>
        </p:nvCxnSpPr>
        <p:spPr>
          <a:xfrm>
            <a:off x="648311" y="3536735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2720D33-E65F-4D50-8C39-28D05E58A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74973"/>
              </p:ext>
            </p:extLst>
          </p:nvPr>
        </p:nvGraphicFramePr>
        <p:xfrm>
          <a:off x="628077" y="3739677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Recency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最終購入日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09E2746-A966-4666-B6A6-2DE2FA740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850443"/>
              </p:ext>
            </p:extLst>
          </p:nvPr>
        </p:nvGraphicFramePr>
        <p:xfrm>
          <a:off x="628077" y="4583129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Frequency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購入回数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AE46BC-E0C3-4B3B-BF5B-7864F4458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51202"/>
              </p:ext>
            </p:extLst>
          </p:nvPr>
        </p:nvGraphicFramePr>
        <p:xfrm>
          <a:off x="628077" y="5426581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Monetary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購入金額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50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EE85489-3854-4AAF-AD5F-E5359FD0D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050054"/>
              </p:ext>
            </p:extLst>
          </p:nvPr>
        </p:nvGraphicFramePr>
        <p:xfrm>
          <a:off x="2084801" y="1501782"/>
          <a:ext cx="4773199" cy="4752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401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3597425585"/>
                    </a:ext>
                  </a:extLst>
                </a:gridCol>
                <a:gridCol w="125476">
                  <a:extLst>
                    <a:ext uri="{9D8B030D-6E8A-4147-A177-3AD203B41FA5}">
                      <a16:colId xmlns:a16="http://schemas.microsoft.com/office/drawing/2014/main" val="2171589465"/>
                    </a:ext>
                  </a:extLst>
                </a:gridCol>
                <a:gridCol w="725449">
                  <a:extLst>
                    <a:ext uri="{9D8B030D-6E8A-4147-A177-3AD203B41FA5}">
                      <a16:colId xmlns:a16="http://schemas.microsoft.com/office/drawing/2014/main" val="1246374544"/>
                    </a:ext>
                  </a:extLst>
                </a:gridCol>
                <a:gridCol w="85267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43370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10184">
                  <a:extLst>
                    <a:ext uri="{9D8B030D-6E8A-4147-A177-3AD203B41FA5}">
                      <a16:colId xmlns:a16="http://schemas.microsoft.com/office/drawing/2014/main" val="421392548"/>
                    </a:ext>
                  </a:extLst>
                </a:gridCol>
              </a:tblGrid>
              <a:tr h="330650">
                <a:tc gridSpan="10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(No. of members) (vs LY)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  <a:tr h="350611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◀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810953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987615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F4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1,100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-55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259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  <a:tr h="578394">
                <a:tc gridSpan="10"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</a:t>
                      </a:r>
                      <a:r>
                        <a:rPr lang="en-US" sz="1200" dirty="0">
                          <a:solidFill>
                            <a:srgbClr val="8FAADC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8FAADC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Platinum  </a:t>
                      </a:r>
                      <a:r>
                        <a:rPr lang="ja-JP" altLang="en-US" sz="1200" dirty="0">
                          <a:solidFill>
                            <a:srgbClr val="B4C7E7"/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Gold  </a:t>
                      </a:r>
                      <a:r>
                        <a:rPr lang="ja-JP" altLang="en-US" sz="1200" dirty="0">
                          <a:solidFill>
                            <a:srgbClr val="DAE3F3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Silver </a:t>
                      </a:r>
                      <a:r>
                        <a:rPr lang="en-US" altLang="ja-JP" sz="1200" dirty="0">
                          <a:solidFill>
                            <a:srgbClr val="F2F2F2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Bronze  </a:t>
                      </a:r>
                    </a:p>
                    <a:p>
                      <a:pPr algn="l"/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Churn</a:t>
                      </a:r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607706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521BA5C7-C442-49DE-AF8F-C3AB234AB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709324"/>
              </p:ext>
            </p:extLst>
          </p:nvPr>
        </p:nvGraphicFramePr>
        <p:xfrm>
          <a:off x="6955121" y="1486307"/>
          <a:ext cx="3347279" cy="20813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771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Profiles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プロフィール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80416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84FEA6-3FF4-4AC1-9F75-18E604AB1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272901"/>
              </p:ext>
            </p:extLst>
          </p:nvPr>
        </p:nvGraphicFramePr>
        <p:xfrm>
          <a:off x="6987779" y="3736669"/>
          <a:ext cx="3347279" cy="25160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253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Behavior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行動 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(Product Contribution)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229065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5DAA019-8601-4AE8-844C-CE648C0D5332}"/>
              </a:ext>
            </a:extLst>
          </p:cNvPr>
          <p:cNvSpPr txBox="1"/>
          <p:nvPr/>
        </p:nvSpPr>
        <p:spPr>
          <a:xfrm>
            <a:off x="5064217" y="5285766"/>
            <a:ext cx="1879733" cy="92027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Get full list</a:t>
            </a:r>
          </a:p>
          <a:p>
            <a:r>
              <a:rPr lang="en-US" sz="1600" dirty="0"/>
              <a:t>For target marketing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2E12FB46-5B01-4BA6-A253-997BB7F0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47" y="5186964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A84AC06-34E1-430D-9EEC-AF67EEFF67BB}"/>
              </a:ext>
            </a:extLst>
          </p:cNvPr>
          <p:cNvGrpSpPr/>
          <p:nvPr/>
        </p:nvGrpSpPr>
        <p:grpSpPr>
          <a:xfrm>
            <a:off x="7251265" y="2238416"/>
            <a:ext cx="948610" cy="956559"/>
            <a:chOff x="10765971" y="1808412"/>
            <a:chExt cx="948610" cy="98867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C7FDE4D-9966-4D8F-A298-B7F664B01AC8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Partial Circle 18">
              <a:extLst>
                <a:ext uri="{FF2B5EF4-FFF2-40B4-BE49-F238E27FC236}">
                  <a16:creationId xmlns:a16="http://schemas.microsoft.com/office/drawing/2014/main" id="{3A9A7C0F-E8D4-4464-B134-7D108D186653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pie">
              <a:avLst>
                <a:gd name="adj1" fmla="val 0"/>
                <a:gd name="adj2" fmla="val 13324949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91D0704-2BE4-42F7-9649-AE19BF1A8A53}"/>
              </a:ext>
            </a:extLst>
          </p:cNvPr>
          <p:cNvSpPr txBox="1"/>
          <p:nvPr/>
        </p:nvSpPr>
        <p:spPr>
          <a:xfrm>
            <a:off x="7767474" y="1887975"/>
            <a:ext cx="5371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38%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B052B0-98E3-4DF0-849D-E8C3D2433069}"/>
              </a:ext>
            </a:extLst>
          </p:cNvPr>
          <p:cNvSpPr txBox="1"/>
          <p:nvPr/>
        </p:nvSpPr>
        <p:spPr>
          <a:xfrm>
            <a:off x="6932261" y="3030894"/>
            <a:ext cx="654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62%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6F27066-5BF0-4E67-87F3-0077C204C212}"/>
              </a:ext>
            </a:extLst>
          </p:cNvPr>
          <p:cNvGrpSpPr/>
          <p:nvPr/>
        </p:nvGrpSpPr>
        <p:grpSpPr>
          <a:xfrm>
            <a:off x="8666875" y="2046355"/>
            <a:ext cx="268597" cy="1279912"/>
            <a:chOff x="8243071" y="2181497"/>
            <a:chExt cx="295457" cy="1407905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47B0EC3-BD5A-4370-A5B9-E80E78C65DAB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70650E1-5D58-431A-8BDA-9F6AC8502DC9}"/>
                </a:ext>
              </a:extLst>
            </p:cNvPr>
            <p:cNvSpPr/>
            <p:nvPr/>
          </p:nvSpPr>
          <p:spPr>
            <a:xfrm>
              <a:off x="8243071" y="2684596"/>
              <a:ext cx="295457" cy="90480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60%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F10756E-CEDF-498E-BA25-BA8698ACBDC2}"/>
              </a:ext>
            </a:extLst>
          </p:cNvPr>
          <p:cNvGrpSpPr/>
          <p:nvPr/>
        </p:nvGrpSpPr>
        <p:grpSpPr>
          <a:xfrm>
            <a:off x="9043693" y="2046355"/>
            <a:ext cx="268597" cy="1279912"/>
            <a:chOff x="8243071" y="2181497"/>
            <a:chExt cx="295457" cy="140790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49099B-0A72-472C-9826-3C78D227121E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8BAEF53-1A5C-45A8-8948-D10B5F2791B2}"/>
                </a:ext>
              </a:extLst>
            </p:cNvPr>
            <p:cNvSpPr/>
            <p:nvPr/>
          </p:nvSpPr>
          <p:spPr>
            <a:xfrm>
              <a:off x="8243071" y="2525078"/>
              <a:ext cx="295457" cy="106432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70%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4DD92D1-7342-4A3D-9AF5-8AAC392A0024}"/>
              </a:ext>
            </a:extLst>
          </p:cNvPr>
          <p:cNvGrpSpPr/>
          <p:nvPr/>
        </p:nvGrpSpPr>
        <p:grpSpPr>
          <a:xfrm>
            <a:off x="9433722" y="2046355"/>
            <a:ext cx="268597" cy="1279912"/>
            <a:chOff x="8243071" y="2181497"/>
            <a:chExt cx="295457" cy="1407905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79E96A2-C9FB-4812-8C54-5B6E30454BB3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1989F6C-FDDA-4F6E-AB34-48609AD3755A}"/>
                </a:ext>
              </a:extLst>
            </p:cNvPr>
            <p:cNvSpPr/>
            <p:nvPr/>
          </p:nvSpPr>
          <p:spPr>
            <a:xfrm>
              <a:off x="8243071" y="2840261"/>
              <a:ext cx="295457" cy="74914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50%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9C98C9B-6E45-4046-8CE4-66C8DA23B9ED}"/>
              </a:ext>
            </a:extLst>
          </p:cNvPr>
          <p:cNvGrpSpPr/>
          <p:nvPr/>
        </p:nvGrpSpPr>
        <p:grpSpPr>
          <a:xfrm>
            <a:off x="9820633" y="2046355"/>
            <a:ext cx="268597" cy="1279912"/>
            <a:chOff x="8243071" y="2181497"/>
            <a:chExt cx="295457" cy="1407905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9FC20C7-32B5-40AC-8937-460FFD42688D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B7F9FBE-B3CB-46E1-8EFF-DC9761EC2DC8}"/>
                </a:ext>
              </a:extLst>
            </p:cNvPr>
            <p:cNvSpPr/>
            <p:nvPr/>
          </p:nvSpPr>
          <p:spPr>
            <a:xfrm>
              <a:off x="8243071" y="3106737"/>
              <a:ext cx="295457" cy="4826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30%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93BE8D7-8ECD-48CC-A5D1-70902A6CDB6A}"/>
              </a:ext>
            </a:extLst>
          </p:cNvPr>
          <p:cNvSpPr txBox="1"/>
          <p:nvPr/>
        </p:nvSpPr>
        <p:spPr>
          <a:xfrm>
            <a:off x="8601121" y="3284337"/>
            <a:ext cx="16040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20’s    30’s    40’s    50’s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DBEB2B-FA5A-4A1A-B0E0-78529A6EAA42}"/>
              </a:ext>
            </a:extLst>
          </p:cNvPr>
          <p:cNvSpPr txBox="1"/>
          <p:nvPr/>
        </p:nvSpPr>
        <p:spPr>
          <a:xfrm>
            <a:off x="9070270" y="1736527"/>
            <a:ext cx="537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2AF9F97-2B49-43F6-9FE5-A1BE44A178ED}"/>
              </a:ext>
            </a:extLst>
          </p:cNvPr>
          <p:cNvCxnSpPr>
            <a:cxnSpLocks/>
          </p:cNvCxnSpPr>
          <p:nvPr/>
        </p:nvCxnSpPr>
        <p:spPr>
          <a:xfrm>
            <a:off x="7477457" y="5955626"/>
            <a:ext cx="276036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B4D63C4-0B4A-43A3-921B-4EA036581585}"/>
              </a:ext>
            </a:extLst>
          </p:cNvPr>
          <p:cNvCxnSpPr>
            <a:cxnSpLocks/>
          </p:cNvCxnSpPr>
          <p:nvPr/>
        </p:nvCxnSpPr>
        <p:spPr>
          <a:xfrm flipV="1">
            <a:off x="7477457" y="4247080"/>
            <a:ext cx="0" cy="170854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5279C80-AB38-40DB-A8D9-46E7B03004DA}"/>
              </a:ext>
            </a:extLst>
          </p:cNvPr>
          <p:cNvSpPr txBox="1"/>
          <p:nvPr/>
        </p:nvSpPr>
        <p:spPr>
          <a:xfrm>
            <a:off x="8205706" y="5983067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1707AFC-FD1B-45F9-A36B-45F36D72E0D5}"/>
              </a:ext>
            </a:extLst>
          </p:cNvPr>
          <p:cNvSpPr txBox="1"/>
          <p:nvPr/>
        </p:nvSpPr>
        <p:spPr>
          <a:xfrm>
            <a:off x="6743824" y="3949879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Frequency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051" name="Straight Connector 2050">
            <a:extLst>
              <a:ext uri="{FF2B5EF4-FFF2-40B4-BE49-F238E27FC236}">
                <a16:creationId xmlns:a16="http://schemas.microsoft.com/office/drawing/2014/main" id="{091F6916-3C59-4D9D-BCF6-CF1BE9C8653B}"/>
              </a:ext>
            </a:extLst>
          </p:cNvPr>
          <p:cNvCxnSpPr>
            <a:cxnSpLocks/>
          </p:cNvCxnSpPr>
          <p:nvPr/>
        </p:nvCxnSpPr>
        <p:spPr>
          <a:xfrm flipV="1">
            <a:off x="8812059" y="4226878"/>
            <a:ext cx="0" cy="17287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19161A6-9B9B-46D9-AFFC-3CC0F617B50C}"/>
              </a:ext>
            </a:extLst>
          </p:cNvPr>
          <p:cNvCxnSpPr>
            <a:cxnSpLocks/>
          </p:cNvCxnSpPr>
          <p:nvPr/>
        </p:nvCxnSpPr>
        <p:spPr>
          <a:xfrm flipH="1">
            <a:off x="7477456" y="5017551"/>
            <a:ext cx="262974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66EC914-E188-436D-AB30-7A8127EC5FB1}"/>
              </a:ext>
            </a:extLst>
          </p:cNvPr>
          <p:cNvSpPr/>
          <p:nvPr/>
        </p:nvSpPr>
        <p:spPr>
          <a:xfrm>
            <a:off x="7944232" y="5001427"/>
            <a:ext cx="439906" cy="445259"/>
          </a:xfrm>
          <a:prstGeom prst="ellips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Product3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F48EEB5-09B8-4778-9462-364F86520C20}"/>
              </a:ext>
            </a:extLst>
          </p:cNvPr>
          <p:cNvSpPr/>
          <p:nvPr/>
        </p:nvSpPr>
        <p:spPr>
          <a:xfrm>
            <a:off x="8683600" y="4428887"/>
            <a:ext cx="300462" cy="304118"/>
          </a:xfrm>
          <a:prstGeom prst="ellipse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5866BDD-47A9-40A7-BC3A-741E95465705}"/>
              </a:ext>
            </a:extLst>
          </p:cNvPr>
          <p:cNvSpPr/>
          <p:nvPr/>
        </p:nvSpPr>
        <p:spPr>
          <a:xfrm>
            <a:off x="9420168" y="4372314"/>
            <a:ext cx="439907" cy="44525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Product2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E7634-6362-4D74-B6B8-6B5D169D5E66}"/>
              </a:ext>
            </a:extLst>
          </p:cNvPr>
          <p:cNvSpPr/>
          <p:nvPr/>
        </p:nvSpPr>
        <p:spPr>
          <a:xfrm>
            <a:off x="9027099" y="5183125"/>
            <a:ext cx="585516" cy="592640"/>
          </a:xfrm>
          <a:prstGeom prst="ellipse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Product4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B5A310E6-28C1-4215-8207-6F7C00BEC82F}"/>
              </a:ext>
            </a:extLst>
          </p:cNvPr>
          <p:cNvSpPr txBox="1"/>
          <p:nvPr/>
        </p:nvSpPr>
        <p:spPr>
          <a:xfrm>
            <a:off x="2005064" y="4443720"/>
            <a:ext cx="929581" cy="3375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>
                <a:solidFill>
                  <a:srgbClr val="01557A"/>
                </a:solidFill>
              </a:rPr>
              <a:t>Editable</a:t>
            </a:r>
          </a:p>
        </p:txBody>
      </p:sp>
      <p:pic>
        <p:nvPicPr>
          <p:cNvPr id="2056" name="Picture 6">
            <a:extLst>
              <a:ext uri="{FF2B5EF4-FFF2-40B4-BE49-F238E27FC236}">
                <a16:creationId xmlns:a16="http://schemas.microsoft.com/office/drawing/2014/main" id="{D9214ACE-C563-435E-ADBC-981606499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556" y="4247080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56385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1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273628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806676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Decomposition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Market Basket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Churn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Promotion Effectiveness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3990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674EE25-7E54-4335-B387-54ECA105D529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0B6E6C3-D6C2-4CF4-AB8C-548AA4E705D1}"/>
              </a:ext>
            </a:extLst>
          </p:cNvPr>
          <p:cNvSpPr/>
          <p:nvPr/>
        </p:nvSpPr>
        <p:spPr>
          <a:xfrm>
            <a:off x="221346" y="4342727"/>
            <a:ext cx="1361935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3FE335B-1C22-40C5-B0CF-0C97FEE84BE1}"/>
              </a:ext>
            </a:extLst>
          </p:cNvPr>
          <p:cNvSpPr/>
          <p:nvPr/>
        </p:nvSpPr>
        <p:spPr>
          <a:xfrm>
            <a:off x="1664004" y="4343640"/>
            <a:ext cx="2606480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71B5628-FA9B-40CD-8E57-28276BC84A93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RFM Parameter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050592D-EB4A-4F2E-B041-FC122363C806}"/>
              </a:ext>
            </a:extLst>
          </p:cNvPr>
          <p:cNvSpPr txBox="1"/>
          <p:nvPr/>
        </p:nvSpPr>
        <p:spPr>
          <a:xfrm>
            <a:off x="1747101" y="5563402"/>
            <a:ext cx="2474795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2CA718D-F23D-48FE-8E81-97A8125A7BFC}"/>
              </a:ext>
            </a:extLst>
          </p:cNvPr>
          <p:cNvSpPr txBox="1"/>
          <p:nvPr/>
        </p:nvSpPr>
        <p:spPr>
          <a:xfrm>
            <a:off x="272566" y="5563401"/>
            <a:ext cx="127241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D383419-3313-4E48-BAAD-3C7E0D5BB115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3DE01BD-AD2C-451B-8A7F-99047B89B6E2}"/>
              </a:ext>
            </a:extLst>
          </p:cNvPr>
          <p:cNvSpPr txBox="1"/>
          <p:nvPr/>
        </p:nvSpPr>
        <p:spPr>
          <a:xfrm>
            <a:off x="217856" y="4336866"/>
            <a:ext cx="1361935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6869CBE-E15B-4F94-906B-23A7A57C4C2C}"/>
              </a:ext>
            </a:extLst>
          </p:cNvPr>
          <p:cNvSpPr txBox="1"/>
          <p:nvPr/>
        </p:nvSpPr>
        <p:spPr>
          <a:xfrm>
            <a:off x="1672625" y="4336866"/>
            <a:ext cx="2598042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F64931B-667D-4F8D-B3A2-CCC7A75D0FAA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5A25F2B-20B6-4566-B91E-A31AFF86076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6632BB13-28D5-4DCC-9D0B-6FED734EF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494" y="4733016"/>
            <a:ext cx="350434" cy="33334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E2FF7937-070C-40FC-9B1A-807F1A3E7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39172" y="4708542"/>
            <a:ext cx="357814" cy="357814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E870CDD1-B0E0-4591-A9B3-092AD87A4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5" y="4733016"/>
            <a:ext cx="350434" cy="33334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B81C4D8B-4DD3-4CD9-8A49-F41749F30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7333" y="4708542"/>
            <a:ext cx="357814" cy="357814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6B0DB788-023A-4435-91F7-3B47B08506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75689" y="4708542"/>
            <a:ext cx="357814" cy="357814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168EF489-951B-4EAB-8960-9D39D29A361B}"/>
              </a:ext>
            </a:extLst>
          </p:cNvPr>
          <p:cNvSpPr txBox="1"/>
          <p:nvPr/>
        </p:nvSpPr>
        <p:spPr>
          <a:xfrm>
            <a:off x="4522556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6DD0A93-F87D-43F2-87D6-CFB045B16294}"/>
              </a:ext>
            </a:extLst>
          </p:cNvPr>
          <p:cNvSpPr txBox="1"/>
          <p:nvPr/>
        </p:nvSpPr>
        <p:spPr>
          <a:xfrm>
            <a:off x="1723724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4140440-AB0E-46A1-98B1-A2EEDE4B2C30}"/>
              </a:ext>
            </a:extLst>
          </p:cNvPr>
          <p:cNvSpPr txBox="1"/>
          <p:nvPr/>
        </p:nvSpPr>
        <p:spPr>
          <a:xfrm>
            <a:off x="2424487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8CC5F99-FB3A-4848-A589-7AFE86C2F3F7}"/>
              </a:ext>
            </a:extLst>
          </p:cNvPr>
          <p:cNvSpPr txBox="1"/>
          <p:nvPr/>
        </p:nvSpPr>
        <p:spPr>
          <a:xfrm>
            <a:off x="3731422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102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7CECB3C0-9333-44C0-82C8-1CCB8B612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749FD95E-A37C-4B57-99A0-88A09469466B}"/>
              </a:ext>
            </a:extLst>
          </p:cNvPr>
          <p:cNvSpPr txBox="1"/>
          <p:nvPr/>
        </p:nvSpPr>
        <p:spPr>
          <a:xfrm>
            <a:off x="868240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27675112-F26E-4D11-930A-9AEBE83F7D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4362" y="4727151"/>
            <a:ext cx="335057" cy="34009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E6F3AA6D-66D4-413F-A899-B9282A297CCC}"/>
              </a:ext>
            </a:extLst>
          </p:cNvPr>
          <p:cNvSpPr txBox="1"/>
          <p:nvPr/>
        </p:nvSpPr>
        <p:spPr>
          <a:xfrm>
            <a:off x="5054171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DAX</a:t>
            </a:r>
          </a:p>
          <a:p>
            <a:pPr algn="ctr"/>
            <a:r>
              <a:rPr lang="en-US" sz="900" dirty="0"/>
              <a:t>Language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B166D3EF-D094-4E89-907D-FBC5BA162C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448" y="4745218"/>
            <a:ext cx="440454" cy="440454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490ACE3D-6ED2-45F8-949D-C65D92D82A8B}"/>
              </a:ext>
            </a:extLst>
          </p:cNvPr>
          <p:cNvSpPr txBox="1"/>
          <p:nvPr/>
        </p:nvSpPr>
        <p:spPr>
          <a:xfrm>
            <a:off x="3081814" y="5222003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98451-9BF0-436F-834F-2116C2DD3E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4208" y="385864"/>
            <a:ext cx="5764045" cy="372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33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Material Management - Bill of Material</a:t>
            </a:r>
            <a:r>
              <a:rPr lang="ja-JP" altLang="en-US" sz="1600" dirty="0">
                <a:solidFill>
                  <a:schemeClr val="bg1"/>
                </a:solidFill>
              </a:rPr>
              <a:t> </a:t>
            </a:r>
            <a:r>
              <a:rPr lang="en-US" altLang="ja-JP" sz="1600" dirty="0">
                <a:solidFill>
                  <a:schemeClr val="bg1"/>
                </a:solidFill>
              </a:rPr>
              <a:t>(BOM)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0" y="1031966"/>
            <a:ext cx="2026059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861368"/>
              </p:ext>
            </p:extLst>
          </p:nvPr>
        </p:nvGraphicFramePr>
        <p:xfrm>
          <a:off x="2654136" y="1035078"/>
          <a:ext cx="764715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474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13470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7298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51969196"/>
                    </a:ext>
                  </a:extLst>
                </a:gridCol>
                <a:gridCol w="145760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Order Status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Production Planning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Production Planning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 Structure Simulation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F453DDAE-BA91-4063-8EAF-9DD79509F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246269"/>
              </p:ext>
            </p:extLst>
          </p:nvPr>
        </p:nvGraphicFramePr>
        <p:xfrm>
          <a:off x="628077" y="1153622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工場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Factory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002123F-5FC1-4C68-B37C-B211367FE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03776"/>
              </p:ext>
            </p:extLst>
          </p:nvPr>
        </p:nvGraphicFramePr>
        <p:xfrm>
          <a:off x="628077" y="1759289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Department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部門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Department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5CD148B1-CBA7-4DE3-A783-0C7E77714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644629"/>
              </p:ext>
            </p:extLst>
          </p:nvPr>
        </p:nvGraphicFramePr>
        <p:xfrm>
          <a:off x="628077" y="2364956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Catalog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カタログ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41B39DA-E070-49BB-8CCF-ABD870274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767737"/>
              </p:ext>
            </p:extLst>
          </p:nvPr>
        </p:nvGraphicFramePr>
        <p:xfrm>
          <a:off x="610938" y="3614614"/>
          <a:ext cx="1867051" cy="25388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101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9604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 BOM Structure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007203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Assembly 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4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5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BDA999A-1001-4237-BCCD-9B9BEE30C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832423"/>
              </p:ext>
            </p:extLst>
          </p:nvPr>
        </p:nvGraphicFramePr>
        <p:xfrm>
          <a:off x="652876" y="2970622"/>
          <a:ext cx="1776184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995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96226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Part 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パーツ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05A0E6E-784A-4C41-9C3B-8AA95EE2F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177790"/>
              </p:ext>
            </p:extLst>
          </p:nvPr>
        </p:nvGraphicFramePr>
        <p:xfrm>
          <a:off x="8024884" y="1595352"/>
          <a:ext cx="2277516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7516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57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Detail Part No. EN-101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4391675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F9741D2-7D56-4AC4-ABF7-092897254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3571" y="1345575"/>
            <a:ext cx="1780186" cy="133514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E0AAE03-2709-4A14-9872-0F39DAC48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052" y="1896013"/>
            <a:ext cx="1755800" cy="12558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0342E24-C970-450B-B0A7-E8724E2B9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2046" y="3402597"/>
            <a:ext cx="1383912" cy="1377815"/>
          </a:xfrm>
          <a:prstGeom prst="rect">
            <a:avLst/>
          </a:prstGeom>
        </p:spPr>
      </p:pic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79B24A65-FA6B-4B18-AFA9-9C9BAC142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535525"/>
              </p:ext>
            </p:extLst>
          </p:nvPr>
        </p:nvGraphicFramePr>
        <p:xfrm>
          <a:off x="2678932" y="1603375"/>
          <a:ext cx="5222970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809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1678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71671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74142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34341645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903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Part No.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Quantity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1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PX-101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 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PX-106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PX-107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2FC594E-A1C3-4811-8CCB-DA6087BFD4A2}"/>
              </a:ext>
            </a:extLst>
          </p:cNvPr>
          <p:cNvSpPr/>
          <p:nvPr/>
        </p:nvSpPr>
        <p:spPr>
          <a:xfrm>
            <a:off x="8770481" y="5261458"/>
            <a:ext cx="778612" cy="2666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EN-101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C87EB0D-BAE2-4DAF-8F5B-FC686E015E30}"/>
              </a:ext>
            </a:extLst>
          </p:cNvPr>
          <p:cNvSpPr/>
          <p:nvPr/>
        </p:nvSpPr>
        <p:spPr>
          <a:xfrm>
            <a:off x="8218876" y="4619000"/>
            <a:ext cx="584983" cy="26665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PX-101</a:t>
            </a: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8B1BEC6F-1166-4D01-8B12-6DBC897F96F4}"/>
              </a:ext>
            </a:extLst>
          </p:cNvPr>
          <p:cNvCxnSpPr>
            <a:cxnSpLocks/>
            <a:stCxn id="23" idx="0"/>
            <a:endCxn id="27" idx="2"/>
          </p:cNvCxnSpPr>
          <p:nvPr/>
        </p:nvCxnSpPr>
        <p:spPr>
          <a:xfrm rot="16200000" flipV="1">
            <a:off x="8647678" y="4749348"/>
            <a:ext cx="375801" cy="648419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614DA3-B0FB-4285-BF39-C537260DAC18}"/>
              </a:ext>
            </a:extLst>
          </p:cNvPr>
          <p:cNvSpPr/>
          <p:nvPr/>
        </p:nvSpPr>
        <p:spPr>
          <a:xfrm>
            <a:off x="9543518" y="4619000"/>
            <a:ext cx="584983" cy="26665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PX-103</a:t>
            </a: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82E304FE-2F22-4B2B-988B-8451D818D763}"/>
              </a:ext>
            </a:extLst>
          </p:cNvPr>
          <p:cNvCxnSpPr>
            <a:cxnSpLocks/>
            <a:stCxn id="23" idx="0"/>
            <a:endCxn id="4" idx="2"/>
          </p:cNvCxnSpPr>
          <p:nvPr/>
        </p:nvCxnSpPr>
        <p:spPr>
          <a:xfrm rot="5400000" flipH="1" flipV="1">
            <a:off x="9309998" y="4735447"/>
            <a:ext cx="375801" cy="676223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31DBDF7-9C8C-483F-9FE5-A9B6AFB63EF5}"/>
              </a:ext>
            </a:extLst>
          </p:cNvPr>
          <p:cNvSpPr/>
          <p:nvPr/>
        </p:nvSpPr>
        <p:spPr>
          <a:xfrm>
            <a:off x="8865640" y="4618999"/>
            <a:ext cx="584983" cy="26665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PX-102</a:t>
            </a:r>
          </a:p>
        </p:txBody>
      </p: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8BAB0C0D-E5D6-4DD7-8848-2D98FF20B568}"/>
              </a:ext>
            </a:extLst>
          </p:cNvPr>
          <p:cNvCxnSpPr>
            <a:cxnSpLocks/>
            <a:stCxn id="23" idx="0"/>
            <a:endCxn id="39" idx="2"/>
          </p:cNvCxnSpPr>
          <p:nvPr/>
        </p:nvCxnSpPr>
        <p:spPr>
          <a:xfrm rot="16200000" flipV="1">
            <a:off x="8971059" y="5072729"/>
            <a:ext cx="375802" cy="1655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5786D02-C05B-43D5-B662-C1AEBF6E6090}"/>
              </a:ext>
            </a:extLst>
          </p:cNvPr>
          <p:cNvSpPr/>
          <p:nvPr/>
        </p:nvSpPr>
        <p:spPr>
          <a:xfrm>
            <a:off x="8736135" y="5797381"/>
            <a:ext cx="844092" cy="26665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FXN-501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6EFC8A0C-F017-4D68-A369-16DFB29558C3}"/>
              </a:ext>
            </a:extLst>
          </p:cNvPr>
          <p:cNvCxnSpPr>
            <a:cxnSpLocks/>
            <a:stCxn id="50" idx="0"/>
            <a:endCxn id="23" idx="2"/>
          </p:cNvCxnSpPr>
          <p:nvPr/>
        </p:nvCxnSpPr>
        <p:spPr>
          <a:xfrm rot="5400000" flipH="1" flipV="1">
            <a:off x="9024351" y="5661945"/>
            <a:ext cx="269266" cy="1606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F27BFFD9-C8FA-4588-90E0-D2444F60B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195539"/>
              </p:ext>
            </p:extLst>
          </p:nvPr>
        </p:nvGraphicFramePr>
        <p:xfrm>
          <a:off x="8237050" y="3151898"/>
          <a:ext cx="1867051" cy="12558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101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9604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10989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Description Gear Set EX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Dimension:</a:t>
                      </a: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30*280*30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Weight: 1.5kg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Manufacturer:  Toyo Group 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Lead time: 15 days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00941"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253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ABAB1-2A2D-4FA3-822E-F7C2916C4121}"/>
              </a:ext>
            </a:extLst>
          </p:cNvPr>
          <p:cNvSpPr/>
          <p:nvPr/>
        </p:nvSpPr>
        <p:spPr>
          <a:xfrm>
            <a:off x="2052027" y="917769"/>
            <a:ext cx="3944983" cy="1915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8B3AE7E-8A93-4BD9-BD3E-AAD6BED6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90" y="1021014"/>
            <a:ext cx="3682303" cy="171922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87B131C-27C5-4311-A869-BA975EA7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24" y="4117765"/>
            <a:ext cx="3944454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50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5ADC81-4ABE-4879-85B7-331A4F8A7161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63E60-4881-4037-BA16-EA83687E64CB}"/>
              </a:ext>
            </a:extLst>
          </p:cNvPr>
          <p:cNvSpPr/>
          <p:nvPr/>
        </p:nvSpPr>
        <p:spPr>
          <a:xfrm>
            <a:off x="221346" y="4342727"/>
            <a:ext cx="2325214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FA28C2-3F9A-4E14-B453-BA60EF50913A}"/>
              </a:ext>
            </a:extLst>
          </p:cNvPr>
          <p:cNvSpPr/>
          <p:nvPr/>
        </p:nvSpPr>
        <p:spPr>
          <a:xfrm>
            <a:off x="2634698" y="4343640"/>
            <a:ext cx="161841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64788-5157-469F-8D22-89238389D148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6793A-F6CE-4D3C-9134-3E3E1CB4C054}"/>
              </a:ext>
            </a:extLst>
          </p:cNvPr>
          <p:cNvSpPr txBox="1"/>
          <p:nvPr/>
        </p:nvSpPr>
        <p:spPr>
          <a:xfrm>
            <a:off x="2692835" y="5563402"/>
            <a:ext cx="153665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On-prem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FFD39-AF7C-4AA4-8841-1D2EA7847E79}"/>
              </a:ext>
            </a:extLst>
          </p:cNvPr>
          <p:cNvSpPr txBox="1"/>
          <p:nvPr/>
        </p:nvSpPr>
        <p:spPr>
          <a:xfrm>
            <a:off x="272566" y="5563401"/>
            <a:ext cx="217237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18927-50A6-43DA-8C02-5645E928B0C5}"/>
              </a:ext>
            </a:extLst>
          </p:cNvPr>
          <p:cNvSpPr txBox="1"/>
          <p:nvPr/>
        </p:nvSpPr>
        <p:spPr>
          <a:xfrm>
            <a:off x="714121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Workbench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F642C-4EC9-4A93-881F-3C71DE26CD45}"/>
              </a:ext>
            </a:extLst>
          </p:cNvPr>
          <p:cNvSpPr txBox="1"/>
          <p:nvPr/>
        </p:nvSpPr>
        <p:spPr>
          <a:xfrm>
            <a:off x="217856" y="4336866"/>
            <a:ext cx="232521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E88677-93DF-4310-B695-6A9F27D06F24}"/>
              </a:ext>
            </a:extLst>
          </p:cNvPr>
          <p:cNvSpPr txBox="1"/>
          <p:nvPr/>
        </p:nvSpPr>
        <p:spPr>
          <a:xfrm>
            <a:off x="2641720" y="4336866"/>
            <a:ext cx="161317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DBBAAB-52FE-4C15-944A-E2F8554763F6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AA4FF-0FFB-4081-AB05-32E6C2C18EB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D09D71-2A9E-48DD-8D4E-E32D82E6A5E4}"/>
              </a:ext>
            </a:extLst>
          </p:cNvPr>
          <p:cNvSpPr txBox="1"/>
          <p:nvPr/>
        </p:nvSpPr>
        <p:spPr>
          <a:xfrm>
            <a:off x="4785207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DF2E14-696C-4828-BD2C-13BAF8D32AD8}"/>
              </a:ext>
            </a:extLst>
          </p:cNvPr>
          <p:cNvSpPr txBox="1"/>
          <p:nvPr/>
        </p:nvSpPr>
        <p:spPr>
          <a:xfrm>
            <a:off x="321206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My SQL 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F374D-4D8C-4983-B8A2-5C19D0C9665E}"/>
              </a:ext>
            </a:extLst>
          </p:cNvPr>
          <p:cNvSpPr txBox="1"/>
          <p:nvPr/>
        </p:nvSpPr>
        <p:spPr>
          <a:xfrm>
            <a:off x="1481085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403E6C08-A3B6-4254-BDB1-30E5A1597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40" y="369892"/>
            <a:ext cx="5750169" cy="3717812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54C8EF29-026B-41F0-ADDC-58C6937D2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764" y="4739828"/>
            <a:ext cx="586914" cy="34128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5DC96D9-23CA-4091-A76A-F17221BBE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977" y="4734959"/>
            <a:ext cx="586914" cy="34128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BB0F8AF0-603A-41A0-8880-B53149AE2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32" y="4752636"/>
            <a:ext cx="333340" cy="3333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C098E8B-EEF3-426F-9883-B1943B9940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1094" y="4717439"/>
            <a:ext cx="639095" cy="33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24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SERVICE ANALYSIS </a:t>
            </a:r>
            <a:r>
              <a:rPr lang="zh-TW" altLang="en-US" sz="1600" dirty="0">
                <a:solidFill>
                  <a:schemeClr val="bg1"/>
                </a:solidFill>
              </a:rPr>
              <a:t>顧客満足度分析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983255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NPS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顧客満足度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984B37E-4181-4BA4-848A-C8EE411DCC5C}"/>
              </a:ext>
            </a:extLst>
          </p:cNvPr>
          <p:cNvSpPr/>
          <p:nvPr/>
        </p:nvSpPr>
        <p:spPr>
          <a:xfrm>
            <a:off x="2072783" y="1515450"/>
            <a:ext cx="2517867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PROSPECT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B5BB2464-5689-4090-B9F9-D88153459134}"/>
              </a:ext>
            </a:extLst>
          </p:cNvPr>
          <p:cNvSpPr/>
          <p:nvPr/>
        </p:nvSpPr>
        <p:spPr>
          <a:xfrm>
            <a:off x="4726650" y="1525953"/>
            <a:ext cx="1436488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200" dirty="0">
                <a:solidFill>
                  <a:schemeClr val="bg1"/>
                </a:solidFill>
              </a:rPr>
              <a:t>PURCHASE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B1116C02-EBD2-4E9E-A008-B8395886F58A}"/>
              </a:ext>
            </a:extLst>
          </p:cNvPr>
          <p:cNvSpPr/>
          <p:nvPr/>
        </p:nvSpPr>
        <p:spPr>
          <a:xfrm>
            <a:off x="6214460" y="1525953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USE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64A8E07B-5789-4D50-A403-85472CE61D77}"/>
              </a:ext>
            </a:extLst>
          </p:cNvPr>
          <p:cNvSpPr/>
          <p:nvPr/>
        </p:nvSpPr>
        <p:spPr>
          <a:xfrm>
            <a:off x="8285297" y="1515449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AFTER USE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FB6AA7-C8AE-41F5-AB6A-C70AD6D7C1F6}"/>
              </a:ext>
            </a:extLst>
          </p:cNvPr>
          <p:cNvSpPr/>
          <p:nvPr/>
        </p:nvSpPr>
        <p:spPr>
          <a:xfrm>
            <a:off x="3667385" y="2530725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Service Center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AB491-FA8E-4BFC-95B4-F6F95CDF505C}"/>
              </a:ext>
            </a:extLst>
          </p:cNvPr>
          <p:cNvSpPr/>
          <p:nvPr/>
        </p:nvSpPr>
        <p:spPr>
          <a:xfrm>
            <a:off x="2164131" y="3063232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E-mail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6B2934-903C-4999-B791-DA3B8A8E5F0E}"/>
              </a:ext>
            </a:extLst>
          </p:cNvPr>
          <p:cNvSpPr/>
          <p:nvPr/>
        </p:nvSpPr>
        <p:spPr>
          <a:xfrm>
            <a:off x="3696035" y="4123949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D55AB6-EB0F-42C1-BA6A-AA76B081E877}"/>
              </a:ext>
            </a:extLst>
          </p:cNvPr>
          <p:cNvSpPr/>
          <p:nvPr/>
        </p:nvSpPr>
        <p:spPr>
          <a:xfrm>
            <a:off x="3667384" y="4708133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Chatbot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3C68DC-EB71-41DD-A75C-C957374D544F}"/>
              </a:ext>
            </a:extLst>
          </p:cNvPr>
          <p:cNvSpPr/>
          <p:nvPr/>
        </p:nvSpPr>
        <p:spPr>
          <a:xfrm>
            <a:off x="5014687" y="2538484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F94B9C-F1EE-4923-A629-B6B608763F95}"/>
              </a:ext>
            </a:extLst>
          </p:cNvPr>
          <p:cNvSpPr/>
          <p:nvPr/>
        </p:nvSpPr>
        <p:spPr>
          <a:xfrm>
            <a:off x="5001346" y="3430633"/>
            <a:ext cx="869814" cy="25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3FC9C60-07B6-45A8-A901-9D1606CB3AA6}"/>
              </a:ext>
            </a:extLst>
          </p:cNvPr>
          <p:cNvSpPr/>
          <p:nvPr/>
        </p:nvSpPr>
        <p:spPr>
          <a:xfrm>
            <a:off x="5001345" y="3793100"/>
            <a:ext cx="869815" cy="227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B67DEFC-8F65-4B3D-8BED-508423C41447}"/>
              </a:ext>
            </a:extLst>
          </p:cNvPr>
          <p:cNvSpPr/>
          <p:nvPr/>
        </p:nvSpPr>
        <p:spPr>
          <a:xfrm>
            <a:off x="2161399" y="405218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YouTube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2301E88-4B87-4E72-B5B6-B862D520CE99}"/>
              </a:ext>
            </a:extLst>
          </p:cNvPr>
          <p:cNvSpPr/>
          <p:nvPr/>
        </p:nvSpPr>
        <p:spPr>
          <a:xfrm>
            <a:off x="2161399" y="355770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LINE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493F056-3827-48BC-9BC2-E59E6D7AE76F}"/>
              </a:ext>
            </a:extLst>
          </p:cNvPr>
          <p:cNvSpPr/>
          <p:nvPr/>
        </p:nvSpPr>
        <p:spPr>
          <a:xfrm>
            <a:off x="2161399" y="4546663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Twitter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1D69DB-9136-42FD-B88D-B3C40441A43C}"/>
              </a:ext>
            </a:extLst>
          </p:cNvPr>
          <p:cNvSpPr/>
          <p:nvPr/>
        </p:nvSpPr>
        <p:spPr>
          <a:xfrm>
            <a:off x="5001345" y="411639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059D88-EDD5-4ADA-AEA6-EF81E1D697FD}"/>
              </a:ext>
            </a:extLst>
          </p:cNvPr>
          <p:cNvSpPr/>
          <p:nvPr/>
        </p:nvSpPr>
        <p:spPr>
          <a:xfrm>
            <a:off x="2161398" y="504113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Facebook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6BB491C-E8DD-488F-B5F0-1E43877F782F}"/>
              </a:ext>
            </a:extLst>
          </p:cNvPr>
          <p:cNvSpPr/>
          <p:nvPr/>
        </p:nvSpPr>
        <p:spPr>
          <a:xfrm>
            <a:off x="8544591" y="244725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7B8C7B9-84A1-4E9F-8682-D9E5E6ACB3FE}"/>
              </a:ext>
            </a:extLst>
          </p:cNvPr>
          <p:cNvSpPr/>
          <p:nvPr/>
        </p:nvSpPr>
        <p:spPr>
          <a:xfrm>
            <a:off x="6676834" y="238955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51DF106-9B0D-4C3D-BE9B-FC3FF125A692}"/>
              </a:ext>
            </a:extLst>
          </p:cNvPr>
          <p:cNvSpPr/>
          <p:nvPr/>
        </p:nvSpPr>
        <p:spPr>
          <a:xfrm>
            <a:off x="6637903" y="3288810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7F0134B-18D0-4694-B4F2-5C957E494AE3}"/>
              </a:ext>
            </a:extLst>
          </p:cNvPr>
          <p:cNvSpPr/>
          <p:nvPr/>
        </p:nvSpPr>
        <p:spPr>
          <a:xfrm>
            <a:off x="6676834" y="2878618"/>
            <a:ext cx="778612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36F0171-9C6B-4037-BC5A-150B083D4D2F}"/>
              </a:ext>
            </a:extLst>
          </p:cNvPr>
          <p:cNvSpPr/>
          <p:nvPr/>
        </p:nvSpPr>
        <p:spPr>
          <a:xfrm>
            <a:off x="8544590" y="289969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6913761-6D15-4402-8426-30C301355CCF}"/>
              </a:ext>
            </a:extLst>
          </p:cNvPr>
          <p:cNvSpPr/>
          <p:nvPr/>
        </p:nvSpPr>
        <p:spPr>
          <a:xfrm>
            <a:off x="3667384" y="3030432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Landing Page</a:t>
            </a:r>
          </a:p>
        </p:txBody>
      </p: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AE44ADAE-60FC-4C1C-94E3-9E1A7AA9AFDF}"/>
              </a:ext>
            </a:extLst>
          </p:cNvPr>
          <p:cNvCxnSpPr>
            <a:cxnSpLocks/>
            <a:stCxn id="67" idx="1"/>
            <a:endCxn id="49" idx="3"/>
          </p:cNvCxnSpPr>
          <p:nvPr/>
        </p:nvCxnSpPr>
        <p:spPr>
          <a:xfrm rot="10800000" flipV="1">
            <a:off x="3017872" y="3163760"/>
            <a:ext cx="649512" cy="1516231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C6B06E55-1D0F-411F-96C7-92E6C5152B9B}"/>
              </a:ext>
            </a:extLst>
          </p:cNvPr>
          <p:cNvCxnSpPr>
            <a:cxnSpLocks/>
            <a:stCxn id="15" idx="1"/>
            <a:endCxn id="55" idx="3"/>
          </p:cNvCxnSpPr>
          <p:nvPr/>
        </p:nvCxnSpPr>
        <p:spPr>
          <a:xfrm rot="10800000" flipV="1">
            <a:off x="3017872" y="4841462"/>
            <a:ext cx="649513" cy="333006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F85322D6-5B6A-4AD6-9CA1-E0887C86EF6F}"/>
              </a:ext>
            </a:extLst>
          </p:cNvPr>
          <p:cNvCxnSpPr>
            <a:cxnSpLocks/>
            <a:stCxn id="13" idx="1"/>
            <a:endCxn id="49" idx="3"/>
          </p:cNvCxnSpPr>
          <p:nvPr/>
        </p:nvCxnSpPr>
        <p:spPr>
          <a:xfrm rot="10800000" flipV="1">
            <a:off x="3017873" y="4257278"/>
            <a:ext cx="678163" cy="42271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Curved 83">
            <a:extLst>
              <a:ext uri="{FF2B5EF4-FFF2-40B4-BE49-F238E27FC236}">
                <a16:creationId xmlns:a16="http://schemas.microsoft.com/office/drawing/2014/main" id="{1BEB0697-CA95-40E0-A3BD-7163C0BCBCEF}"/>
              </a:ext>
            </a:extLst>
          </p:cNvPr>
          <p:cNvCxnSpPr>
            <a:cxnSpLocks/>
            <a:stCxn id="13" idx="1"/>
            <a:endCxn id="45" idx="3"/>
          </p:cNvCxnSpPr>
          <p:nvPr/>
        </p:nvCxnSpPr>
        <p:spPr>
          <a:xfrm rot="10800000">
            <a:off x="3017873" y="4185516"/>
            <a:ext cx="678163" cy="717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5D155768-15DF-40EF-93E9-2069E8DF08B9}"/>
              </a:ext>
            </a:extLst>
          </p:cNvPr>
          <p:cNvCxnSpPr>
            <a:cxnSpLocks/>
            <a:stCxn id="10" idx="1"/>
            <a:endCxn id="12" idx="3"/>
          </p:cNvCxnSpPr>
          <p:nvPr/>
        </p:nvCxnSpPr>
        <p:spPr>
          <a:xfrm rot="10800000" flipV="1">
            <a:off x="3020605" y="2664053"/>
            <a:ext cx="646781" cy="532507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FE3552E2-8677-4128-BF40-F31742F0EA45}"/>
              </a:ext>
            </a:extLst>
          </p:cNvPr>
          <p:cNvSpPr/>
          <p:nvPr/>
        </p:nvSpPr>
        <p:spPr>
          <a:xfrm>
            <a:off x="2159236" y="2568755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TV Ads</a:t>
            </a: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A75BAB0F-6722-415D-8E77-5808973A452F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2902873" y="2661592"/>
            <a:ext cx="764513" cy="24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A2BB9C3A-0DD3-44BD-942A-1C149BA80C49}"/>
              </a:ext>
            </a:extLst>
          </p:cNvPr>
          <p:cNvCxnSpPr>
            <a:cxnSpLocks/>
            <a:stCxn id="21" idx="1"/>
            <a:endCxn id="13" idx="3"/>
          </p:cNvCxnSpPr>
          <p:nvPr/>
        </p:nvCxnSpPr>
        <p:spPr>
          <a:xfrm rot="10800000" flipV="1">
            <a:off x="4638156" y="3556410"/>
            <a:ext cx="363191" cy="700868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Curved 110">
            <a:extLst>
              <a:ext uri="{FF2B5EF4-FFF2-40B4-BE49-F238E27FC236}">
                <a16:creationId xmlns:a16="http://schemas.microsoft.com/office/drawing/2014/main" id="{6BC01EDB-626C-4EB6-9D7D-A17D02823A23}"/>
              </a:ext>
            </a:extLst>
          </p:cNvPr>
          <p:cNvCxnSpPr>
            <a:cxnSpLocks/>
            <a:stCxn id="39" idx="1"/>
            <a:endCxn id="67" idx="3"/>
          </p:cNvCxnSpPr>
          <p:nvPr/>
        </p:nvCxnSpPr>
        <p:spPr>
          <a:xfrm rot="10800000">
            <a:off x="4609505" y="3163761"/>
            <a:ext cx="391841" cy="74326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Curved 118">
            <a:extLst>
              <a:ext uri="{FF2B5EF4-FFF2-40B4-BE49-F238E27FC236}">
                <a16:creationId xmlns:a16="http://schemas.microsoft.com/office/drawing/2014/main" id="{FA0A6FCB-4AED-4BF5-9343-0EE2A476AF25}"/>
              </a:ext>
            </a:extLst>
          </p:cNvPr>
          <p:cNvCxnSpPr>
            <a:cxnSpLocks/>
            <a:stCxn id="13" idx="1"/>
            <a:endCxn id="47" idx="3"/>
          </p:cNvCxnSpPr>
          <p:nvPr/>
        </p:nvCxnSpPr>
        <p:spPr>
          <a:xfrm rot="10800000">
            <a:off x="3017873" y="3691038"/>
            <a:ext cx="678163" cy="566240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327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SUPPLY CHAIN MANAGEMENT </a:t>
            </a:r>
            <a:r>
              <a:rPr lang="ja-JP" altLang="en-US" sz="1600" dirty="0">
                <a:solidFill>
                  <a:schemeClr val="bg1"/>
                </a:solidFill>
              </a:rPr>
              <a:t>サプライチェーン・マネジメント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585678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019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SUPPLY CHAIN MANAGEMENT </a:t>
            </a:r>
            <a:r>
              <a:rPr lang="ja-JP" altLang="en-US" sz="1600" dirty="0">
                <a:solidFill>
                  <a:schemeClr val="bg1"/>
                </a:solidFill>
              </a:rPr>
              <a:t>サプライチェーン・マネジメント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/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1726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70A98F-4F86-48BC-9805-4B3A28CACFAE}"/>
              </a:ext>
            </a:extLst>
          </p:cNvPr>
          <p:cNvSpPr/>
          <p:nvPr/>
        </p:nvSpPr>
        <p:spPr>
          <a:xfrm>
            <a:off x="3580907" y="2911150"/>
            <a:ext cx="1075206" cy="1369932"/>
          </a:xfrm>
          <a:prstGeom prst="rect">
            <a:avLst/>
          </a:prstGeom>
          <a:solidFill>
            <a:srgbClr val="E8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9AF735D-877A-4A47-8B36-CCDECFAC252D}"/>
              </a:ext>
            </a:extLst>
          </p:cNvPr>
          <p:cNvSpPr/>
          <p:nvPr/>
        </p:nvSpPr>
        <p:spPr>
          <a:xfrm>
            <a:off x="3580907" y="3036162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1CDB4210-8B46-4B2B-8E2F-DAD055773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2453" y="517538"/>
            <a:ext cx="1201703" cy="1695425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F1B8EF52-19D0-4A35-9E89-C65309530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623" r="11478"/>
          <a:stretch/>
        </p:blipFill>
        <p:spPr>
          <a:xfrm>
            <a:off x="5562654" y="503715"/>
            <a:ext cx="1303765" cy="1695425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8F0930DA-F6F6-44B3-9A40-7C03C8C3B0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380" b="3176"/>
          <a:stretch/>
        </p:blipFill>
        <p:spPr>
          <a:xfrm>
            <a:off x="7975800" y="528740"/>
            <a:ext cx="1303765" cy="1686843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1D5F4EA-C801-4656-B8E2-664B63896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760" y="709571"/>
            <a:ext cx="1375082" cy="1537713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F8837C4D-19E0-4661-909B-A01710959C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4236" y="503715"/>
            <a:ext cx="1182727" cy="1682642"/>
          </a:xfrm>
          <a:prstGeom prst="rect">
            <a:avLst/>
          </a:prstGeom>
        </p:spPr>
      </p:pic>
      <p:pic>
        <p:nvPicPr>
          <p:cNvPr id="1025" name="図 1024">
            <a:extLst>
              <a:ext uri="{FF2B5EF4-FFF2-40B4-BE49-F238E27FC236}">
                <a16:creationId xmlns:a16="http://schemas.microsoft.com/office/drawing/2014/main" id="{AB96FEF4-B057-4CBF-8D8D-EE1031366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59921" y="5696846"/>
            <a:ext cx="2414225" cy="701101"/>
          </a:xfrm>
          <a:prstGeom prst="rect">
            <a:avLst/>
          </a:prstGeom>
        </p:spPr>
      </p:pic>
      <p:pic>
        <p:nvPicPr>
          <p:cNvPr id="1029" name="図 1028">
            <a:extLst>
              <a:ext uri="{FF2B5EF4-FFF2-40B4-BE49-F238E27FC236}">
                <a16:creationId xmlns:a16="http://schemas.microsoft.com/office/drawing/2014/main" id="{1A3C029F-E06E-4E87-8225-C2FBB654D9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12299" y="5020132"/>
            <a:ext cx="1767993" cy="1353429"/>
          </a:xfrm>
          <a:prstGeom prst="rect">
            <a:avLst/>
          </a:prstGeom>
        </p:spPr>
      </p:pic>
      <p:pic>
        <p:nvPicPr>
          <p:cNvPr id="1024" name="図 1023">
            <a:extLst>
              <a:ext uri="{FF2B5EF4-FFF2-40B4-BE49-F238E27FC236}">
                <a16:creationId xmlns:a16="http://schemas.microsoft.com/office/drawing/2014/main" id="{00E1F9E5-C89F-47E9-BDA4-3A3943E409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3367" y="3279689"/>
            <a:ext cx="870286" cy="45505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107AD2F-1A74-4557-9E9D-B4519E3DDA0E}"/>
              </a:ext>
            </a:extLst>
          </p:cNvPr>
          <p:cNvSpPr/>
          <p:nvPr/>
        </p:nvSpPr>
        <p:spPr>
          <a:xfrm>
            <a:off x="5129431" y="2915031"/>
            <a:ext cx="1075206" cy="1369932"/>
          </a:xfrm>
          <a:prstGeom prst="rect">
            <a:avLst/>
          </a:prstGeom>
          <a:solidFill>
            <a:srgbClr val="F8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5E92018-EB0F-4550-82B0-6B7AB7B9C691}"/>
              </a:ext>
            </a:extLst>
          </p:cNvPr>
          <p:cNvSpPr/>
          <p:nvPr/>
        </p:nvSpPr>
        <p:spPr>
          <a:xfrm>
            <a:off x="5129431" y="3040043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B42695A-E3A2-4844-9C2A-D050C5DC64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69561" y="3276588"/>
            <a:ext cx="794947" cy="42775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FF3BD7-D160-4FF6-A72A-11B63265389F}"/>
              </a:ext>
            </a:extLst>
          </p:cNvPr>
          <p:cNvSpPr txBox="1"/>
          <p:nvPr/>
        </p:nvSpPr>
        <p:spPr>
          <a:xfrm>
            <a:off x="3592020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PYSPARK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0920247-B0F6-4632-A861-25E8C10415C9}"/>
              </a:ext>
            </a:extLst>
          </p:cNvPr>
          <p:cNvSpPr txBox="1"/>
          <p:nvPr/>
        </p:nvSpPr>
        <p:spPr>
          <a:xfrm>
            <a:off x="5140544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SKLEARN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9EC1CF1-4C02-454E-A306-71198559B0E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42736" y="3276588"/>
            <a:ext cx="1054699" cy="167654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CA12577-A0EF-4B35-904F-6F39C83B493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22214" y="2911150"/>
            <a:ext cx="1054699" cy="167044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7B3C157-3F3F-4DAF-B477-226B0BA7E5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21" y="2363136"/>
            <a:ext cx="426575" cy="44658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776A956-53D3-4B3D-B966-9A7E393A848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r="12726" b="64542"/>
          <a:stretch/>
        </p:blipFill>
        <p:spPr>
          <a:xfrm>
            <a:off x="1916666" y="2509308"/>
            <a:ext cx="622229" cy="304795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79585FB8-3DF5-4DB4-90CE-1548C3BAB47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32609" r="12726"/>
          <a:stretch/>
        </p:blipFill>
        <p:spPr>
          <a:xfrm>
            <a:off x="1916666" y="2932976"/>
            <a:ext cx="622229" cy="579297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CF3782C-4E44-4A99-9AC6-754B60BFCB4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22650" r="12726" b="70720"/>
          <a:stretch/>
        </p:blipFill>
        <p:spPr>
          <a:xfrm>
            <a:off x="1916666" y="2760909"/>
            <a:ext cx="622229" cy="17206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62DB720-A77A-4BFE-A804-BE60705DE7A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1404" b="49999"/>
          <a:stretch/>
        </p:blipFill>
        <p:spPr>
          <a:xfrm>
            <a:off x="2020911" y="2727969"/>
            <a:ext cx="377925" cy="22329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BB5F4C8-8E12-4613-8E8A-6765B9E275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30016" y="2509308"/>
            <a:ext cx="621846" cy="100592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E6AC7E1-47DF-458C-B1CD-25711747AA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57090" y="2334674"/>
            <a:ext cx="1499746" cy="18838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0227E8-AC7A-444E-9AD8-8D7F3800D6A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48581" y="5403227"/>
            <a:ext cx="999831" cy="9510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2E9137-DF54-4376-AE89-DF782369B55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39" y="5382462"/>
            <a:ext cx="2005758" cy="10425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F331B5-E143-4D1E-B576-F0C4EF4A54E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6999" y="4294399"/>
            <a:ext cx="1383912" cy="8047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6D18C7-F722-494A-B281-7128DFDB0EF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259901" y="5433365"/>
            <a:ext cx="951058" cy="9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7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606A458-9666-4E4E-B790-40B3BF785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"/>
          <a:stretch/>
        </p:blipFill>
        <p:spPr>
          <a:xfrm>
            <a:off x="5546975" y="1519428"/>
            <a:ext cx="4115312" cy="41070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6F304D-A262-43E8-87E4-2FB40F92E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3"/>
          <a:stretch/>
        </p:blipFill>
        <p:spPr>
          <a:xfrm>
            <a:off x="635000" y="1519428"/>
            <a:ext cx="4572000" cy="41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EC21E2B-9B9B-4C91-A28A-25B1C006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92" y="2758454"/>
            <a:ext cx="646232" cy="13351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8E73CC7-4EF5-4724-BADC-71B71385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8" y="315028"/>
            <a:ext cx="3353091" cy="205453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519378-213F-42A5-9A40-1B832341D8E5}"/>
              </a:ext>
            </a:extLst>
          </p:cNvPr>
          <p:cNvSpPr/>
          <p:nvPr/>
        </p:nvSpPr>
        <p:spPr>
          <a:xfrm>
            <a:off x="996462" y="457200"/>
            <a:ext cx="2391507" cy="15122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7B15935-EB69-484A-8370-BF7BA01159F4}"/>
              </a:ext>
            </a:extLst>
          </p:cNvPr>
          <p:cNvSpPr/>
          <p:nvPr/>
        </p:nvSpPr>
        <p:spPr>
          <a:xfrm>
            <a:off x="2563959" y="2941749"/>
            <a:ext cx="573994" cy="97450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martphone White Green Screen Realistic」の画像、写真素材 ...">
            <a:extLst>
              <a:ext uri="{FF2B5EF4-FFF2-40B4-BE49-F238E27FC236}">
                <a16:creationId xmlns:a16="http://schemas.microsoft.com/office/drawing/2014/main" id="{12241833-9F51-4E39-AA2F-33EDAD0C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4" t="14285" r="26589" b="19365"/>
          <a:stretch/>
        </p:blipFill>
        <p:spPr bwMode="auto">
          <a:xfrm>
            <a:off x="996462" y="2718910"/>
            <a:ext cx="1092200" cy="176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69F4ED0-A1EB-4A1A-A3F0-EC5F37674E66}"/>
              </a:ext>
            </a:extLst>
          </p:cNvPr>
          <p:cNvSpPr/>
          <p:nvPr/>
        </p:nvSpPr>
        <p:spPr>
          <a:xfrm>
            <a:off x="1029417" y="2869720"/>
            <a:ext cx="1013237" cy="14319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7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36AF85F-34C3-4884-98FF-2ABBB8538BD5}"/>
              </a:ext>
            </a:extLst>
          </p:cNvPr>
          <p:cNvSpPr/>
          <p:nvPr/>
        </p:nvSpPr>
        <p:spPr>
          <a:xfrm>
            <a:off x="5905500" y="5125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https://community.powerbi.com/t5/Data-Stories-Gallery/PowerBI-Visual-Library/td-p/998398</a:t>
            </a:r>
            <a:endParaRPr 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46BDCB8-8C5C-4E6E-BDB5-153F021A0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685" y="359028"/>
            <a:ext cx="5041829" cy="291414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908CBD7-CDDA-4A00-81F3-5DF363E3D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57" y="514859"/>
            <a:ext cx="4724809" cy="291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44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28B6733-F652-4B0E-BB11-56600F4F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640" y="-49875"/>
            <a:ext cx="4755292" cy="375546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576601C-FE47-406D-8F2B-DF7510E5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750" y="0"/>
            <a:ext cx="4749196" cy="37554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2C564A9-6E4F-4233-B3B2-A86C14D1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044" y="0"/>
            <a:ext cx="4724809" cy="376155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4699218-31DD-4985-BD65-7AC6383B8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109299"/>
            <a:ext cx="12192000" cy="31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17C6E911-91F1-48BD-8C32-6A804B5A38C7}"/>
              </a:ext>
            </a:extLst>
          </p:cNvPr>
          <p:cNvSpPr/>
          <p:nvPr/>
        </p:nvSpPr>
        <p:spPr>
          <a:xfrm>
            <a:off x="8393547" y="4556699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00A592-6920-4385-A783-1D547D56136A}"/>
              </a:ext>
            </a:extLst>
          </p:cNvPr>
          <p:cNvSpPr/>
          <p:nvPr/>
        </p:nvSpPr>
        <p:spPr>
          <a:xfrm>
            <a:off x="8719753" y="510613"/>
            <a:ext cx="3103279" cy="3395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4CF4EFE1-B978-4306-B48E-9B3CAEC247E6}"/>
              </a:ext>
            </a:extLst>
          </p:cNvPr>
          <p:cNvSpPr/>
          <p:nvPr/>
        </p:nvSpPr>
        <p:spPr>
          <a:xfrm flipV="1">
            <a:off x="5810408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9D9BDF77-8709-4550-99F6-B0A3350B4D6D}"/>
              </a:ext>
            </a:extLst>
          </p:cNvPr>
          <p:cNvSpPr/>
          <p:nvPr/>
        </p:nvSpPr>
        <p:spPr>
          <a:xfrm flipV="1">
            <a:off x="5091069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CE13D8-C161-4EEC-9A6B-7C5FBFC46D8C}"/>
              </a:ext>
            </a:extLst>
          </p:cNvPr>
          <p:cNvSpPr/>
          <p:nvPr/>
        </p:nvSpPr>
        <p:spPr>
          <a:xfrm>
            <a:off x="5145968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47AC1E-169A-4BF6-B7B0-B21261FA76D6}"/>
              </a:ext>
            </a:extLst>
          </p:cNvPr>
          <p:cNvSpPr/>
          <p:nvPr/>
        </p:nvSpPr>
        <p:spPr>
          <a:xfrm>
            <a:off x="5278865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DF22225-97F1-4549-8152-2557BFDB22DA}"/>
              </a:ext>
            </a:extLst>
          </p:cNvPr>
          <p:cNvSpPr/>
          <p:nvPr/>
        </p:nvSpPr>
        <p:spPr>
          <a:xfrm>
            <a:off x="5278865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151893-C281-4CDF-BEFA-48CAD00CF558}"/>
              </a:ext>
            </a:extLst>
          </p:cNvPr>
          <p:cNvGrpSpPr/>
          <p:nvPr/>
        </p:nvGrpSpPr>
        <p:grpSpPr>
          <a:xfrm>
            <a:off x="5384309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0213E0-D686-4E88-8741-58DB25E6ACE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DBCD15-A891-4082-AD3F-081F54D90938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45A523C-F203-4C6C-975E-9D30DFF649A3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A9BE33-6774-4D38-80FE-703E0FB2011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D5CB50-CD90-46EC-8A28-3AD602354561}"/>
              </a:ext>
            </a:extLst>
          </p:cNvPr>
          <p:cNvGrpSpPr/>
          <p:nvPr/>
        </p:nvGrpSpPr>
        <p:grpSpPr>
          <a:xfrm>
            <a:off x="5639076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A14E38-21A5-4B00-B487-D7935C0E443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EA292EC-0084-48ED-97C7-94A0ABAC095D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BB58CC-1721-4D72-B01F-55BB01AFC76B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D93869-C542-4F97-929D-ABABF5F5F53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6" name="Picture 12" descr="Simple Notepad PNG Transparent Background, Free Download ...">
            <a:extLst>
              <a:ext uri="{FF2B5EF4-FFF2-40B4-BE49-F238E27FC236}">
                <a16:creationId xmlns:a16="http://schemas.microsoft.com/office/drawing/2014/main" id="{EF70E91B-49C8-4FB0-A077-B3DA216B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09" y="789978"/>
            <a:ext cx="698063" cy="69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100197FF-5830-4CDA-A0FF-FF0AF6B1CAB7}"/>
              </a:ext>
            </a:extLst>
          </p:cNvPr>
          <p:cNvSpPr/>
          <p:nvPr/>
        </p:nvSpPr>
        <p:spPr>
          <a:xfrm>
            <a:off x="5838539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0BE1AD-38E9-4A49-A282-E77BD231F230}"/>
              </a:ext>
            </a:extLst>
          </p:cNvPr>
          <p:cNvSpPr/>
          <p:nvPr/>
        </p:nvSpPr>
        <p:spPr>
          <a:xfrm>
            <a:off x="5142284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3C7DF16-A0D9-47DE-9E9A-7C95A03C0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284" y="1737957"/>
            <a:ext cx="987638" cy="12619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5BD4D62-5417-4499-8A2E-F7C4D8C8B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84" y="902733"/>
            <a:ext cx="3907875" cy="293243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C539C3D-D414-4679-A128-A9845AF48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54" y="4432401"/>
            <a:ext cx="4304149" cy="144487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46C60D2-5298-41EA-9E36-4780064AC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4743" y="688592"/>
            <a:ext cx="1359692" cy="14885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C06A02A-3031-44DD-88BC-D854E5C3F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9165" y="767615"/>
            <a:ext cx="1418651" cy="141176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5A83A52-285A-4A75-898F-BA431BEC2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498" y="159726"/>
            <a:ext cx="837250" cy="1069818"/>
          </a:xfrm>
          <a:prstGeom prst="rect">
            <a:avLst/>
          </a:prstGeom>
        </p:spPr>
      </p:pic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80372432-8887-4DF3-B2C1-21D59A7BD3F7}"/>
              </a:ext>
            </a:extLst>
          </p:cNvPr>
          <p:cNvSpPr/>
          <p:nvPr/>
        </p:nvSpPr>
        <p:spPr>
          <a:xfrm flipV="1">
            <a:off x="7110164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: Top Corners Rounded 33">
            <a:extLst>
              <a:ext uri="{FF2B5EF4-FFF2-40B4-BE49-F238E27FC236}">
                <a16:creationId xmlns:a16="http://schemas.microsoft.com/office/drawing/2014/main" id="{C481141B-2B26-4DA4-9D5D-4A4EEACB03D5}"/>
              </a:ext>
            </a:extLst>
          </p:cNvPr>
          <p:cNvSpPr/>
          <p:nvPr/>
        </p:nvSpPr>
        <p:spPr>
          <a:xfrm flipV="1">
            <a:off x="6390825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4CFAB45-5A6A-4412-82E6-49D0B1E7986F}"/>
              </a:ext>
            </a:extLst>
          </p:cNvPr>
          <p:cNvSpPr/>
          <p:nvPr/>
        </p:nvSpPr>
        <p:spPr>
          <a:xfrm>
            <a:off x="6445724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7CFBD39-02C1-4B4E-B0A5-BD4E53D9DD04}"/>
              </a:ext>
            </a:extLst>
          </p:cNvPr>
          <p:cNvSpPr/>
          <p:nvPr/>
        </p:nvSpPr>
        <p:spPr>
          <a:xfrm>
            <a:off x="6578621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F3BD4B41-5024-4388-A038-9390642A8BC5}"/>
              </a:ext>
            </a:extLst>
          </p:cNvPr>
          <p:cNvSpPr/>
          <p:nvPr/>
        </p:nvSpPr>
        <p:spPr>
          <a:xfrm>
            <a:off x="6578621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B8DE4FC-191D-4DAD-BEAB-069E495B88DF}"/>
              </a:ext>
            </a:extLst>
          </p:cNvPr>
          <p:cNvGrpSpPr/>
          <p:nvPr/>
        </p:nvGrpSpPr>
        <p:grpSpPr>
          <a:xfrm>
            <a:off x="6684065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AD82DF9-A3B8-4577-B427-8725C5A74526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6F4A556-0736-4E8E-8019-11F20CE196C5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7DDE091-DC17-40A4-B0ED-2CC98667F055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20D8AA1-8318-4C66-8032-8E2F857019AE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D2A49D4-5564-4CA6-B536-D37ECA40CAE5}"/>
              </a:ext>
            </a:extLst>
          </p:cNvPr>
          <p:cNvGrpSpPr/>
          <p:nvPr/>
        </p:nvGrpSpPr>
        <p:grpSpPr>
          <a:xfrm>
            <a:off x="6938832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CE611D0-83C4-4366-A3F9-4BD6C6E453A3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58F2427-8770-4EFD-BC48-2A082CD55CA4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5247A9C-33A6-4C2C-990E-0D807A14C210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910302D-2632-4FDE-AC73-3A5E07057099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DB6E221-833D-475D-854D-BBFF69CB2C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0379" y="734890"/>
            <a:ext cx="737125" cy="775922"/>
          </a:xfrm>
          <a:prstGeom prst="rect">
            <a:avLst/>
          </a:prstGeom>
        </p:spPr>
      </p:pic>
      <p:sp>
        <p:nvSpPr>
          <p:cNvPr id="63" name="Oval 62">
            <a:extLst>
              <a:ext uri="{FF2B5EF4-FFF2-40B4-BE49-F238E27FC236}">
                <a16:creationId xmlns:a16="http://schemas.microsoft.com/office/drawing/2014/main" id="{4D003313-686E-4831-85B6-CA4CDD3A47C0}"/>
              </a:ext>
            </a:extLst>
          </p:cNvPr>
          <p:cNvSpPr/>
          <p:nvPr/>
        </p:nvSpPr>
        <p:spPr>
          <a:xfrm>
            <a:off x="7138295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54AE530-D746-4BDD-B8BD-7283C3D0BD0C}"/>
              </a:ext>
            </a:extLst>
          </p:cNvPr>
          <p:cNvSpPr/>
          <p:nvPr/>
        </p:nvSpPr>
        <p:spPr>
          <a:xfrm>
            <a:off x="6442040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A9E2D2-C729-41F9-85D2-47B9C8C505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4150" y="1671739"/>
            <a:ext cx="987638" cy="1286367"/>
          </a:xfrm>
          <a:prstGeom prst="rect">
            <a:avLst/>
          </a:prstGeom>
        </p:spPr>
      </p:pic>
      <p:pic>
        <p:nvPicPr>
          <p:cNvPr id="1026" name="Picture 2" descr="Apple, device, electronic, gadget, imac, ipad, iphone icon">
            <a:extLst>
              <a:ext uri="{FF2B5EF4-FFF2-40B4-BE49-F238E27FC236}">
                <a16:creationId xmlns:a16="http://schemas.microsoft.com/office/drawing/2014/main" id="{5B878104-1536-4EA7-B1DF-96439EA70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526" y="4432401"/>
            <a:ext cx="737040" cy="7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73188-F3C7-4928-8F75-863F418A88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37843" y="5629730"/>
            <a:ext cx="343627" cy="381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C83BB-8331-42A7-8102-E039F13DC00E}"/>
              </a:ext>
            </a:extLst>
          </p:cNvPr>
          <p:cNvSpPr txBox="1"/>
          <p:nvPr/>
        </p:nvSpPr>
        <p:spPr>
          <a:xfrm>
            <a:off x="8763763" y="6007201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BDFC27-5013-49B4-B56B-027245A78F5D}"/>
              </a:ext>
            </a:extLst>
          </p:cNvPr>
          <p:cNvSpPr/>
          <p:nvPr/>
        </p:nvSpPr>
        <p:spPr>
          <a:xfrm>
            <a:off x="5079367" y="4562363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45783E-8C22-4426-8387-8198138CC29A}"/>
              </a:ext>
            </a:extLst>
          </p:cNvPr>
          <p:cNvSpPr/>
          <p:nvPr/>
        </p:nvSpPr>
        <p:spPr>
          <a:xfrm>
            <a:off x="6736457" y="4563275"/>
            <a:ext cx="1612367" cy="2124693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グラフィックス 4">
            <a:extLst>
              <a:ext uri="{FF2B5EF4-FFF2-40B4-BE49-F238E27FC236}">
                <a16:creationId xmlns:a16="http://schemas.microsoft.com/office/drawing/2014/main" id="{966D60A9-FAA6-4468-A3C3-F58E744757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34954" y="5028130"/>
            <a:ext cx="261525" cy="368974"/>
          </a:xfrm>
          <a:prstGeom prst="rect">
            <a:avLst/>
          </a:prstGeom>
        </p:spPr>
      </p:pic>
      <p:pic>
        <p:nvPicPr>
          <p:cNvPr id="71" name="グラフィックス 6">
            <a:extLst>
              <a:ext uri="{FF2B5EF4-FFF2-40B4-BE49-F238E27FC236}">
                <a16:creationId xmlns:a16="http://schemas.microsoft.com/office/drawing/2014/main" id="{65E19454-C528-41A1-84C3-53712F39ACE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11623" r="11478"/>
          <a:stretch/>
        </p:blipFill>
        <p:spPr>
          <a:xfrm>
            <a:off x="8705265" y="5028130"/>
            <a:ext cx="283737" cy="368974"/>
          </a:xfrm>
          <a:prstGeom prst="rect">
            <a:avLst/>
          </a:prstGeom>
        </p:spPr>
      </p:pic>
      <p:pic>
        <p:nvPicPr>
          <p:cNvPr id="72" name="グラフィックス 8">
            <a:extLst>
              <a:ext uri="{FF2B5EF4-FFF2-40B4-BE49-F238E27FC236}">
                <a16:creationId xmlns:a16="http://schemas.microsoft.com/office/drawing/2014/main" id="{D1A91586-D947-4FC7-9DF2-22EA16F1E79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3380" b="3176"/>
          <a:stretch/>
        </p:blipFill>
        <p:spPr>
          <a:xfrm>
            <a:off x="9342432" y="5029065"/>
            <a:ext cx="283737" cy="36710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77AD2B8-72A6-4C99-9573-5BF4A8ADF1D4}"/>
              </a:ext>
            </a:extLst>
          </p:cNvPr>
          <p:cNvSpPr txBox="1"/>
          <p:nvPr/>
        </p:nvSpPr>
        <p:spPr>
          <a:xfrm>
            <a:off x="844476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AI at the Edge</a:t>
            </a:r>
          </a:p>
        </p:txBody>
      </p:sp>
      <p:pic>
        <p:nvPicPr>
          <p:cNvPr id="74" name="グラフィックス 4">
            <a:extLst>
              <a:ext uri="{FF2B5EF4-FFF2-40B4-BE49-F238E27FC236}">
                <a16:creationId xmlns:a16="http://schemas.microsoft.com/office/drawing/2014/main" id="{4859C44A-1B27-4F61-8C94-15CA630990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30644" y="5729513"/>
            <a:ext cx="261525" cy="368974"/>
          </a:xfrm>
          <a:prstGeom prst="rect">
            <a:avLst/>
          </a:prstGeom>
        </p:spPr>
      </p:pic>
      <p:pic>
        <p:nvPicPr>
          <p:cNvPr id="75" name="グラフィックス 6">
            <a:extLst>
              <a:ext uri="{FF2B5EF4-FFF2-40B4-BE49-F238E27FC236}">
                <a16:creationId xmlns:a16="http://schemas.microsoft.com/office/drawing/2014/main" id="{C2390A93-5FB6-41FF-A7E5-877521C1540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11623" r="11478"/>
          <a:stretch/>
        </p:blipFill>
        <p:spPr>
          <a:xfrm>
            <a:off x="6900955" y="5729513"/>
            <a:ext cx="283737" cy="368974"/>
          </a:xfrm>
          <a:prstGeom prst="rect">
            <a:avLst/>
          </a:prstGeom>
        </p:spPr>
      </p:pic>
      <p:pic>
        <p:nvPicPr>
          <p:cNvPr id="76" name="グラフィックス 8">
            <a:extLst>
              <a:ext uri="{FF2B5EF4-FFF2-40B4-BE49-F238E27FC236}">
                <a16:creationId xmlns:a16="http://schemas.microsoft.com/office/drawing/2014/main" id="{97111449-BA62-4690-A09F-F965EC7E4C2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3380" b="3176"/>
          <a:stretch/>
        </p:blipFill>
        <p:spPr>
          <a:xfrm>
            <a:off x="7538122" y="5730448"/>
            <a:ext cx="283737" cy="367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763D18-A97B-4CE4-8A14-F960E5AAC1E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88274" y="4901359"/>
            <a:ext cx="598104" cy="60188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FCF9165-BBF1-437B-8D0D-5FB6461BD950}"/>
              </a:ext>
            </a:extLst>
          </p:cNvPr>
          <p:cNvSpPr txBox="1"/>
          <p:nvPr/>
        </p:nvSpPr>
        <p:spPr>
          <a:xfrm>
            <a:off x="678767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GitHub Pages: static 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7FBE3E-EAA4-435D-AF2F-7D4C1FA5B38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94733" y="4957641"/>
            <a:ext cx="457239" cy="45723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9502E78-1D7B-4DB8-8DB6-7C6627C05515}"/>
              </a:ext>
            </a:extLst>
          </p:cNvPr>
          <p:cNvSpPr txBox="1"/>
          <p:nvPr/>
        </p:nvSpPr>
        <p:spPr>
          <a:xfrm>
            <a:off x="5130587" y="6453612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7467A9-BBB8-4F13-BE86-DC01DFC93B8C}"/>
              </a:ext>
            </a:extLst>
          </p:cNvPr>
          <p:cNvSpPr txBox="1"/>
          <p:nvPr/>
        </p:nvSpPr>
        <p:spPr>
          <a:xfrm>
            <a:off x="5514640" y="5439079"/>
            <a:ext cx="68676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/>
              <a:t>VS CODE</a:t>
            </a:r>
          </a:p>
        </p:txBody>
      </p:sp>
      <p:pic>
        <p:nvPicPr>
          <p:cNvPr id="1034" name="Picture 10" descr="Show notebooks in Drive">
            <a:extLst>
              <a:ext uri="{FF2B5EF4-FFF2-40B4-BE49-F238E27FC236}">
                <a16:creationId xmlns:a16="http://schemas.microsoft.com/office/drawing/2014/main" id="{4EC485EF-3A0E-4D42-A2E9-8816FC6AC9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1" t="28153" r="10435" b="23451"/>
          <a:stretch/>
        </p:blipFill>
        <p:spPr bwMode="auto">
          <a:xfrm>
            <a:off x="5240388" y="5811330"/>
            <a:ext cx="398453" cy="24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685459F-5ACF-410C-AEC3-307D2F597F92}"/>
              </a:ext>
            </a:extLst>
          </p:cNvPr>
          <p:cNvSpPr txBox="1"/>
          <p:nvPr/>
        </p:nvSpPr>
        <p:spPr>
          <a:xfrm>
            <a:off x="5149864" y="6097553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 err="1"/>
              <a:t>Colab</a:t>
            </a:r>
            <a:endParaRPr lang="en-US" sz="1200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3A9D6FA-2C32-4BEF-A7BB-15D2D8A5B2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42626" y="5765157"/>
            <a:ext cx="343627" cy="38125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1CFEE70-B545-4611-A46B-19DB37D8CA79}"/>
              </a:ext>
            </a:extLst>
          </p:cNvPr>
          <p:cNvSpPr txBox="1"/>
          <p:nvPr/>
        </p:nvSpPr>
        <p:spPr>
          <a:xfrm>
            <a:off x="5822108" y="6128358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EDFD47F8-48FD-4CDF-8665-660EF3C68C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86036" y="5732344"/>
            <a:ext cx="343627" cy="38125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78C1FE8-A124-46FC-A98C-88F8D95167E4}"/>
              </a:ext>
            </a:extLst>
          </p:cNvPr>
          <p:cNvSpPr txBox="1"/>
          <p:nvPr/>
        </p:nvSpPr>
        <p:spPr>
          <a:xfrm>
            <a:off x="507587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B86A97-E07B-437F-9448-C085A462D607}"/>
              </a:ext>
            </a:extLst>
          </p:cNvPr>
          <p:cNvSpPr txBox="1"/>
          <p:nvPr/>
        </p:nvSpPr>
        <p:spPr>
          <a:xfrm>
            <a:off x="673296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1578D2-3D19-4726-AD4E-D357B10F33AA}"/>
              </a:ext>
            </a:extLst>
          </p:cNvPr>
          <p:cNvSpPr txBox="1"/>
          <p:nvPr/>
        </p:nvSpPr>
        <p:spPr>
          <a:xfrm>
            <a:off x="8390057" y="4562363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C7FD015-7FA7-47ED-9BE8-C6166C9C3D28}"/>
              </a:ext>
            </a:extLst>
          </p:cNvPr>
          <p:cNvSpPr txBox="1"/>
          <p:nvPr/>
        </p:nvSpPr>
        <p:spPr>
          <a:xfrm>
            <a:off x="5075876" y="4250599"/>
            <a:ext cx="4930037" cy="261101"/>
          </a:xfrm>
          <a:prstGeom prst="rect">
            <a:avLst/>
          </a:prstGeom>
          <a:solidFill>
            <a:srgbClr val="324E70"/>
          </a:solidFill>
          <a:ln>
            <a:solidFill>
              <a:srgbClr val="324E7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5AC38-1A2A-48C4-8254-4CB061EA9B0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02895" y="2255041"/>
            <a:ext cx="2912121" cy="1497253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B38285D6-28D9-4302-9589-1552BC6FF259}"/>
              </a:ext>
            </a:extLst>
          </p:cNvPr>
          <p:cNvSpPr txBox="1"/>
          <p:nvPr/>
        </p:nvSpPr>
        <p:spPr>
          <a:xfrm>
            <a:off x="8787958" y="6010981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</p:spTree>
    <p:extLst>
      <p:ext uri="{BB962C8B-B14F-4D97-AF65-F5344CB8AC3E}">
        <p14:creationId xmlns:p14="http://schemas.microsoft.com/office/powerpoint/2010/main" val="2814242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BC124-7B5B-4771-99AA-81E29F46E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066" y="949911"/>
            <a:ext cx="296140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1EE26F-9082-4D01-AFB3-FCC7A6340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475" y="393354"/>
            <a:ext cx="987638" cy="12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17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wrap="none" lIns="0" tIns="0" rIns="0" bIns="0" rtlCol="0" anchor="t" anchorCtr="0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2204</TotalTime>
  <Words>1247</Words>
  <Application>Microsoft Office PowerPoint</Application>
  <PresentationFormat>Widescreen</PresentationFormat>
  <Paragraphs>683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Helvetica Neue</vt:lpstr>
      <vt:lpstr>Arial</vt:lpstr>
      <vt:lpstr>Calibri</vt:lpstr>
      <vt:lpstr>Calibri Light</vt:lpstr>
      <vt:lpstr>Impact</vt:lpstr>
      <vt:lpstr>Office テーマ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Woraitthinan Kritdikoon</dc:creator>
  <cp:lastModifiedBy>Woraitthinan Kritdikoon</cp:lastModifiedBy>
  <cp:revision>140</cp:revision>
  <dcterms:created xsi:type="dcterms:W3CDTF">2020-07-15T20:01:48Z</dcterms:created>
  <dcterms:modified xsi:type="dcterms:W3CDTF">2020-08-15T01:35:46Z</dcterms:modified>
</cp:coreProperties>
</file>